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6"/>
  </p:notesMasterIdLst>
  <p:sldIdLst>
    <p:sldId id="256" r:id="rId2"/>
    <p:sldId id="259" r:id="rId3"/>
    <p:sldId id="296" r:id="rId4"/>
    <p:sldId id="269" r:id="rId5"/>
    <p:sldId id="268" r:id="rId6"/>
    <p:sldId id="270" r:id="rId7"/>
    <p:sldId id="273" r:id="rId8"/>
    <p:sldId id="274" r:id="rId9"/>
    <p:sldId id="275" r:id="rId10"/>
    <p:sldId id="276" r:id="rId11"/>
    <p:sldId id="277" r:id="rId12"/>
    <p:sldId id="298" r:id="rId13"/>
    <p:sldId id="279" r:id="rId14"/>
    <p:sldId id="280" r:id="rId15"/>
    <p:sldId id="281" r:id="rId16"/>
    <p:sldId id="282" r:id="rId17"/>
    <p:sldId id="283" r:id="rId18"/>
    <p:sldId id="284" r:id="rId19"/>
    <p:sldId id="285" r:id="rId20"/>
    <p:sldId id="287" r:id="rId21"/>
    <p:sldId id="289" r:id="rId22"/>
    <p:sldId id="290" r:id="rId23"/>
    <p:sldId id="291" r:id="rId24"/>
    <p:sldId id="292" r:id="rId25"/>
  </p:sldIdLst>
  <p:sldSz cx="18288000" cy="10287000"/>
  <p:notesSz cx="6858000" cy="9144000"/>
  <p:embeddedFontLst>
    <p:embeddedFont>
      <p:font typeface="Calibri" panose="020F0502020204030204" pitchFamily="34" charset="0"/>
      <p:regular r:id="rId27"/>
      <p:bold r:id="rId28"/>
      <p:italic r:id="rId29"/>
      <p:boldItalic r:id="rId30"/>
    </p:embeddedFont>
    <p:embeddedFont>
      <p:font typeface="Canva Sans Bold" panose="020B0604020202020204" charset="0"/>
      <p:regular r:id="rId31"/>
    </p:embeddedFont>
    <p:embeddedFont>
      <p:font typeface="Open Sans" panose="020B0606030504020204" pitchFamily="34" charset="0"/>
      <p:regular r:id="rId32"/>
      <p:bold r:id="rId33"/>
      <p:italic r:id="rId34"/>
      <p:boldItalic r:id="rId35"/>
    </p:embeddedFont>
    <p:embeddedFont>
      <p:font typeface="Open Sans Bold" panose="020B0806030504020204" charset="0"/>
      <p:regular r:id="rId36"/>
    </p:embeddedFont>
    <p:embeddedFont>
      <p:font typeface="Open Sans Extra Bold" panose="020B0604020202020204" charset="0"/>
      <p:regular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8" d="100"/>
          <a:sy n="48" d="100"/>
        </p:scale>
        <p:origin x="63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03.07.2023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video addresses the tragedy of too many people needlessly dying or suffering a lifetime of disability from strokes, largely because they don't recognize the stroke signs as an emergency. Because so many people don't recognize the emergency that is a stroke, they don't get to treatment in a timely manner. </a:t>
            </a:r>
          </a:p>
          <a:p>
            <a:endParaRPr lang="en-US"/>
          </a:p>
          <a:p>
            <a:r>
              <a:rPr lang="en-US"/>
              <a:t>There are three objectives for today’s session: the first objective is for you to know the signs of a stroke. The second objective is for you to be confident in the immediate need to call 911 when you suspect a stroke. The third objective is for you to be inspired to teach the information presented her to someone else. These objectives will save lives and reduce disability from strokes.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Many emergencies are clear, dramatic, and obvious, prompting us to immediately shout for help, call 911, or otherwise intervene directly. Suggesting that the choking man call his doctor for an appointment sometime tomorrow is unreasonable. He clearly needs help now. Allowing the businessman who suddenly collapsed on the floor in the office with a phone in his hand to ‘sleep it off’ for a few hours is equally unreasonable. He's clearly experiencing an emergency and needs help now. After witnessing a serious car crash, we know to call 911 immediately. With each of these emergencies, we easily recognize the immediate need to act. With the brain damage that accompanies a stroke, the emergency can be less obvious, less clear, and far less dramatic as we'll see next as we watch our first of three stroke videos. This first stroke was suffered by a news anchor in Tulsa, Oklahoma named Julie Chen in September of 2022 during a live TV broadcast. Notice how calm she is, how she's even smiling. Contrast that with the obvious, dramatic emergencies you see on this slide. Here we go, this is Julie's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stroke occurs when blood flow to the brain is interrupted. Our brains are super sugar hungry, oxygen hungry organs. They are constantly supplied with a rich flow of blood. If that blood flow gets interrupted, brain damage begins immediately--a stroke occurs. One common way that blood flow can be interrupted is from a clogged blood vessel. When a blood vessel gets blocked and blood flow interruption begins, the brain cells that were being nourished by the blood flow from that vessel immediately begin to die.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Strokes are the number 1 cause of long-term disability and a leading cause of death in the U.S.  Strokes are so common that 1 in 6 of us will suffer a stroke in our lifetime. Every 4 minutes, someone dies of a stroke and every 40 seconds someone suffers a stroke. Anyone of any age can have a stroke; it’s not a condition that just affects older people, but our odds of suffering a stroke do increase as we age. Stroke patients who don't get to help quickly after a stroke begins often live with a lifetime of disability that they may have otherwise avoided with early recognition of the stroke signs.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Normally blood flows freely through our blood vessels, carrying with it the oxygen, sugar, and nutrients we need to feel and behave normally. You can feel the blood flowing in your own body by placing two fingers on one side of your neck to feel your pulse. You can feel that blood flowing up to your brain. There are blood vessels all around our brain nourishing different sections of our brains. When one of these blood vessels gets clogged, brain damage begins and a stroke occurs.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Depending on the area in the brain where the blood flow is interrupted, the stroke signs will be different. For example, if the blood flow interruption happens in the back of the brain, the part that tends to control vision, the stroke patient may begin to experience sudden vision changes. These can be anything from sudden blindness in one or both eyes, sudden blurry or double vision, even sudden color changes in vision. If the blood flow interruption happens in the part of the brain that helps us understand speech, the stroke patient might suddenly hear everyone speaking in gibberish. If the blood flow interruption happens in the part of the brain that helps us speak, we might experience sudden problems with speaking, anything from slurring our words to having trouble finding them, to being unable to speak any clear words at all. If the blood flow interruption happens in the part of the brain that helps keep us balanced, we might suddenly experience unexplained dizziness or balance problems.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common stroke sign is one sided facial drooping, as we see with these three people. They've all been asked to smile but can only do so with one side of their face. Only one corner of their mouth can rise and only one eye can crinkle up; the other side of their faces is drooping. This is a common stroke sign, but not all people will experience this stroke sign. Although one sided facial drooping is a common stroke sign, many people can experience strokes and not have this stroke sign.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Although one sided facial drooping is a common stroke sign, not all stroke patients will have this stroke sign. Think back to the video of Julie at the beginning of this presentation. Julie was smiling with both sides of her face, but she was still suffering a stroke. Not all stroke patients will experience this common stroke sign.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common stroke sign is sudden body weakness, which is often one sided, but can happen to both sides of the body. The pictures you see here show a woman performing a common stroke test. The patient is asked to close their eyes and keep their arms out in front of them level and high. Often times, but not always, a stroke patient is unable to raise both arms to the same level. One arm often falls down, as we see here. Sometimes, the stroke patient isn't even aware that this is happening; sometimes the patient may think everything is fine and they aren't even aware of the body weakness.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Telltale signs that a person is experiencing brain damage from a stroke include sudden, unexplained balance problems, sudden, unexplained vision problems like double vision, blurriness, or blindness. Sudden unexplained facial drooping or weakness, sudden, unexplained arm weakness, sudden unexplained speech problems, like slurred speech, or difficulty understanding words or finding your words. Depending on the part of the brain being deprived of blood flow, the signs vary; people suffering strokes don't necessarily have all or even several of these signs. Just having one sign, even if it comes and goes, is enough to suggest brain damage from a stroke. Stroke signs are sudden and unexplained.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Stacy doing much better now, but she needed rehab largely because she didn't recognize the signs of a stroke. The goal of this training is to ensure you get to definitive treatment in time, lessening your chances of needing rehab!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It's important to remember that each stroke can present differently. Even people who suffer multiple strokes in their lifetime may experience different stroke signs each time. For their first stroke they might suffer one or two stroke signs, for example. With their second stroke, they may suffer a completely different stroke sign. Each stroke can be different. If you've seen one stroke, you've seen one stroke. </a:t>
            </a:r>
          </a:p>
          <a:p>
            <a:r>
              <a:rPr lang="en-US"/>
              <a:t>Next we're going to see the third of three strokes. Congressman Dr. Ron Paul suffered a stroke during a tv interview. The video is short and plays through two times.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Congressman Dr. Ron Paul experienced at least two stroke signs. His speech was clearly altered, devolving into gibberish. He went from speaking clearly to not being able to say any words, but only gibberish. One side of his face also fell; the whole side of his face started drooping. Remember, each stroke can present differently, and you only need one of the stroke signs to suggest a stroke. </a:t>
            </a:r>
          </a:p>
          <a:p>
            <a:r>
              <a:rPr lang="en-US"/>
              <a:t>We've now completed the first of our three objectives for this training. The first objective is for you to know the stroke signs. Now we will move on to the second objective, which is for you to be confident in the immediate need to call 911 as soon as you suspect someone is suffering from a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Time is Brain. 2 million brain cells die every minute during a stroke! As soon as that blood vessel becomes blocked, we start to suffer brain damage. The sooner we get to treatment in time, the better our chances are of a full, quick recovery. After only a few hours of suffering brain damage, the risks of administering the medication outweigh the rewards. We need to get to the hospital immediately after the signs begin so that doctors have plenty of time to prepare and administer the medication.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get to treatment in a timely, safe manner, call 911. Don't call your doctor for an appointment in a few hours or the next day; you waste precious time and brain health with that action. Don’t make the mistake of driving yourself to the hospital, which puts you and others in danger. Don't make the mistake of having a friend drive you, either. Not all hospitals have the staff or medication to treat strokes. If you go to a hospital that can’t treat strokes, you further delay your care and you sacrifice more brain health. Paramedics know which hospitals can treat your stroke and will take you to the closest appropriate hospital, safely.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Many stroke patients make the mistake of driving themselves to the emergency room. This is so dangerous! Remember that strokes mean brain damage! The last thing a person suffering a stroke should do is drive. They could so easily crash, hurting themselves and others. If the stroke patient crashes and is unconscious, for example, the responding emergency personnel can't even assess the patient for stroke signs.  The patient now may have physical trauma from the crash as well. All this destroys the short time window for stroke treatment. Don't ever drive yourself to the emergency room when you suspect a stroke. Call 911 immediately!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common mistake people make around strokes is having a friend or family member or loved one drive the patient to the emergency room. This may seem like a great idea, but it is the wrong thing to do for stroke patients. Not all emergency rooms have staff who are certified to provide the medication to stroke patients. Remember the medication is powerful. The medical professionals have to go through special training in order to be allowed to administer it. If you drive your friend or family member to an emergency room that doesn't have the staff to administer the medication, the patient will have to be transported to another facility, which will increase their time to treatment and sacrifice even more precious time when more brain cells will die. </a:t>
            </a:r>
          </a:p>
          <a:p>
            <a:r>
              <a:rPr lang="en-US"/>
              <a:t>Sometimes, the stroke patient gets worse even during the drive to the emergency room. If the stroke patient dies, or has a seizure, for example, while you're driving, you can be distracted and cause a crash too. If you suspect a stroke, call 911. Sometimes, the stroke patient gets worse even during the drive to the emergency room. If the stroke patient dies, or has a seizure, for example, while you're driving, you can be distracted and cause a crash too. If you suspect a stroke, call 911.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Calling 911 will save you time and brain! EMS professionals often radio the hospital while in the patient's home or before they've left the patient's home, alerting the emergency room personnel that a stroke patient is coming in. When the emergency room staff hear that EMS is bringing in a stroke patient, the emergency room personnel alert the hospital's internal stroke team, which means that doctors and nurses from all over the hospital are being called to the emergency room to meet that stroke patient when they arrive. That doesn't happen if you drive yourself or have a friend drive you. EMS professionals know which hospitals can treat stroke, so they will take you to the closest appropriate hospital facility.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cost of treating and recovering from a stroke is orders of magnitude higher than the cost of calling 911 for a suspected stroke. Those who get to treatment immediately after the stroke signs begin have a much greater chance of full recovery; those who wait have a much greater chance of death or disability, which is much more expensive than calling 911. For the best chance of a full recovery, and for the best chance of minimal financial impact, call 911 immediately when you suspect a stroke. </a:t>
            </a:r>
          </a:p>
          <a:p>
            <a:r>
              <a:rPr lang="en-US"/>
              <a:t>We have now completed the second objective of this training: for you to be confident in the immediate need to call 911 when you spot a stroke. The first objective was for you to know the stroke signs. We’ll now move on to the third and final objective, which is for you to be inspired to teach others this information.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 is unlikely that if you suffer a stroke, you will call 911 for yourself. Most stroke patients who arrive at the emergency room via 911 had someone else call 911. To have the greatest chance of getting to the emergency room quickly, teach this lifesaving information to those closest to you: to your family and friends, for example. If they know the stroke signs, they are the ones most likely to call 911 for you if you suffer a stroke.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training is accompanied by a Stroke Smart wallet card and magnet that list the signs of a stroke and remind you to call 911 when you spot a stroke. Knowledge has a shelf life that fades over time. It is important that you remember the signs of a stroke and act on them when one happens; that may be tomorrow or several years from now. To help ensure you recognize the signs of a stroke and know to call 911 when you spot a stroke, place these memory aids where you will see them regularly. Doing so will help you save a life.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Just like you can't perform CPR on yourself, many who suffer strokes are unable to call 9-1-1 for themselves. To create the safest environment for yourself, teach those around you to recognize the signs of a stroke and to call 911 when they spot a stroke. Teaching this knowledge forward is one of the best and easiest ways to protect yourself and those you love from death and disability from stroke. Consider joining your local Stroke Smart advocacy group to further increase stroke awareness in your community. Scan the QR code to be connected to a website where you can join your local Stroke Smart Advocacy group and be a Stroke Champion, teaching this knowledge forward.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1.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20.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slideLayout" Target="../slideLayouts/slideLayout7.xml"/><Relationship Id="rId7" Type="http://schemas.openxmlformats.org/officeDocument/2006/relationships/image" Target="../media/image33.jpeg"/><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32.png"/><Relationship Id="rId5" Type="http://schemas.openxmlformats.org/officeDocument/2006/relationships/image" Target="../media/image11.png"/><Relationship Id="rId4" Type="http://schemas.openxmlformats.org/officeDocument/2006/relationships/notesSlide" Target="../notesSlides/notesSlide18.xml"/><Relationship Id="rId9"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38.sv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45.sv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sp>
        <p:nvSpPr>
          <p:cNvPr id="2" name="Freeform 2"/>
          <p:cNvSpPr/>
          <p:nvPr/>
        </p:nvSpPr>
        <p:spPr>
          <a:xfrm>
            <a:off x="0" y="7452398"/>
            <a:ext cx="2834602" cy="2834602"/>
          </a:xfrm>
          <a:custGeom>
            <a:avLst/>
            <a:gdLst/>
            <a:ahLst/>
            <a:cxnLst/>
            <a:rect l="l" t="t" r="r" b="b"/>
            <a:pathLst>
              <a:path w="2834602" h="2834602">
                <a:moveTo>
                  <a:pt x="0" y="0"/>
                </a:moveTo>
                <a:lnTo>
                  <a:pt x="2834602" y="0"/>
                </a:lnTo>
                <a:lnTo>
                  <a:pt x="2834602" y="2834602"/>
                </a:lnTo>
                <a:lnTo>
                  <a:pt x="0" y="2834602"/>
                </a:lnTo>
                <a:lnTo>
                  <a:pt x="0" y="0"/>
                </a:lnTo>
                <a:close/>
              </a:path>
            </a:pathLst>
          </a:custGeom>
          <a:blipFill>
            <a:blip r:embed="rId5"/>
            <a:stretch>
              <a:fillRect/>
            </a:stretch>
          </a:blipFill>
        </p:spPr>
      </p:sp>
      <p:sp>
        <p:nvSpPr>
          <p:cNvPr id="3" name="TextBox 3"/>
          <p:cNvSpPr txBox="1"/>
          <p:nvPr/>
        </p:nvSpPr>
        <p:spPr>
          <a:xfrm rot="-1997745">
            <a:off x="10653058" y="4622093"/>
            <a:ext cx="6304854" cy="4110740"/>
          </a:xfrm>
          <a:prstGeom prst="rect">
            <a:avLst/>
          </a:prstGeom>
        </p:spPr>
        <p:txBody>
          <a:bodyPr lIns="0" tIns="0" rIns="0" bIns="0" rtlCol="0" anchor="t">
            <a:spAutoFit/>
          </a:bodyPr>
          <a:lstStyle/>
          <a:p>
            <a:pPr algn="ctr">
              <a:lnSpc>
                <a:spcPts val="10922"/>
              </a:lnSpc>
            </a:pPr>
            <a:r>
              <a:rPr lang="en-US" sz="7801">
                <a:solidFill>
                  <a:srgbClr val="FEFAF9"/>
                </a:solidFill>
                <a:ea typeface="Gagalin"/>
              </a:rPr>
              <a:t>뇌졸중에 </a:t>
            </a:r>
          </a:p>
          <a:p>
            <a:pPr algn="ctr">
              <a:lnSpc>
                <a:spcPts val="10922"/>
              </a:lnSpc>
            </a:pPr>
            <a:r>
              <a:rPr lang="en-US" sz="7801">
                <a:solidFill>
                  <a:srgbClr val="FEFAF9"/>
                </a:solidFill>
                <a:ea typeface="Gagalin"/>
              </a:rPr>
              <a:t>스마트하게 </a:t>
            </a:r>
          </a:p>
          <a:p>
            <a:pPr algn="ctr">
              <a:lnSpc>
                <a:spcPts val="10922"/>
              </a:lnSpc>
            </a:pPr>
            <a:r>
              <a:rPr lang="en-US" sz="7801">
                <a:solidFill>
                  <a:srgbClr val="FEFAF9"/>
                </a:solidFill>
                <a:ea typeface="Gagalin"/>
              </a:rPr>
              <a:t>대처하세요!</a:t>
            </a:r>
          </a:p>
        </p:txBody>
      </p:sp>
      <p:sp>
        <p:nvSpPr>
          <p:cNvPr id="4" name="TextBox 4"/>
          <p:cNvSpPr txBox="1"/>
          <p:nvPr/>
        </p:nvSpPr>
        <p:spPr>
          <a:xfrm rot="-1997745">
            <a:off x="218830" y="761367"/>
            <a:ext cx="6137596" cy="4097655"/>
          </a:xfrm>
          <a:prstGeom prst="rect">
            <a:avLst/>
          </a:prstGeom>
        </p:spPr>
        <p:txBody>
          <a:bodyPr lIns="0" tIns="0" rIns="0" bIns="0" rtlCol="0" anchor="t">
            <a:spAutoFit/>
          </a:bodyPr>
          <a:lstStyle/>
          <a:p>
            <a:pPr algn="ctr">
              <a:lnSpc>
                <a:spcPts val="10919"/>
              </a:lnSpc>
            </a:pPr>
            <a:r>
              <a:rPr lang="en-US" sz="7800" dirty="0" err="1">
                <a:solidFill>
                  <a:srgbClr val="FEFAF9"/>
                </a:solidFill>
                <a:ea typeface="Gagalin"/>
              </a:rPr>
              <a:t>뇌졸중에</a:t>
            </a:r>
            <a:r>
              <a:rPr lang="en-US" sz="7800" dirty="0">
                <a:solidFill>
                  <a:srgbClr val="FEFAF9"/>
                </a:solidFill>
                <a:ea typeface="Gagalin"/>
              </a:rPr>
              <a:t> </a:t>
            </a:r>
          </a:p>
          <a:p>
            <a:pPr algn="ctr">
              <a:lnSpc>
                <a:spcPts val="10919"/>
              </a:lnSpc>
            </a:pPr>
            <a:r>
              <a:rPr lang="en-US" sz="7800" dirty="0" err="1">
                <a:solidFill>
                  <a:srgbClr val="FEFAF9"/>
                </a:solidFill>
                <a:ea typeface="Gagalin"/>
              </a:rPr>
              <a:t>스마트하게</a:t>
            </a:r>
            <a:r>
              <a:rPr lang="en-US" sz="7800" dirty="0">
                <a:solidFill>
                  <a:srgbClr val="FEFAF9"/>
                </a:solidFill>
                <a:ea typeface="Gagalin"/>
              </a:rPr>
              <a:t> </a:t>
            </a:r>
          </a:p>
          <a:p>
            <a:pPr algn="ctr">
              <a:lnSpc>
                <a:spcPts val="10919"/>
              </a:lnSpc>
            </a:pPr>
            <a:r>
              <a:rPr lang="en-US" sz="7800" dirty="0" err="1">
                <a:solidFill>
                  <a:srgbClr val="FEFAF9"/>
                </a:solidFill>
                <a:ea typeface="Gagalin"/>
              </a:rPr>
              <a:t>대처하세요</a:t>
            </a:r>
            <a:r>
              <a:rPr lang="en-US" sz="7800" dirty="0">
                <a:solidFill>
                  <a:srgbClr val="FEFAF9"/>
                </a:solidFill>
                <a:ea typeface="Gagalin"/>
              </a:rPr>
              <a:t>!</a:t>
            </a:r>
          </a:p>
        </p:txBody>
      </p:sp>
      <p:sp>
        <p:nvSpPr>
          <p:cNvPr id="5" name="TextBox 5"/>
          <p:cNvSpPr txBox="1"/>
          <p:nvPr/>
        </p:nvSpPr>
        <p:spPr>
          <a:xfrm>
            <a:off x="13846986" y="8349404"/>
            <a:ext cx="4731054" cy="1776811"/>
          </a:xfrm>
          <a:prstGeom prst="rect">
            <a:avLst/>
          </a:prstGeom>
        </p:spPr>
        <p:txBody>
          <a:bodyPr lIns="0" tIns="0" rIns="0" bIns="0" rtlCol="0" anchor="t">
            <a:spAutoFit/>
          </a:bodyPr>
          <a:lstStyle/>
          <a:p>
            <a:pPr algn="ctr">
              <a:lnSpc>
                <a:spcPts val="4757"/>
              </a:lnSpc>
            </a:pPr>
            <a:r>
              <a:rPr lang="en-US" sz="3398">
                <a:solidFill>
                  <a:srgbClr val="000000"/>
                </a:solidFill>
                <a:ea typeface="Open Sans"/>
              </a:rPr>
              <a:t>마가렛 프롭스트(Margaret Probst) </a:t>
            </a:r>
          </a:p>
          <a:p>
            <a:pPr algn="ctr">
              <a:lnSpc>
                <a:spcPts val="4757"/>
              </a:lnSpc>
            </a:pPr>
            <a:r>
              <a:rPr lang="en-US" sz="3398">
                <a:solidFill>
                  <a:srgbClr val="000000"/>
                </a:solidFill>
                <a:latin typeface="Open Sans"/>
              </a:rPr>
              <a:t>NR 구급대원</a:t>
            </a:r>
          </a:p>
        </p:txBody>
      </p:sp>
      <p:pic>
        <p:nvPicPr>
          <p:cNvPr id="6" name="Korean Stroke Smart--General Presentation">
            <a:hlinkClick r:id="" action="ppaction://media"/>
            <a:extLst>
              <a:ext uri="{FF2B5EF4-FFF2-40B4-BE49-F238E27FC236}">
                <a16:creationId xmlns:a16="http://schemas.microsoft.com/office/drawing/2014/main" id="{AA9D9FD0-0E2B-B6B7-9A16-9E89CE138BB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4638418" y="0"/>
            <a:ext cx="3649582" cy="3643742"/>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08037"/>
            </a:solidFill>
          </p:spPr>
        </p:sp>
      </p:grpSp>
      <p:sp>
        <p:nvSpPr>
          <p:cNvPr id="4" name="Freeform 4"/>
          <p:cNvSpPr/>
          <p:nvPr/>
        </p:nvSpPr>
        <p:spPr>
          <a:xfrm>
            <a:off x="10708105" y="2409723"/>
            <a:ext cx="7579895" cy="8229600"/>
          </a:xfrm>
          <a:custGeom>
            <a:avLst/>
            <a:gdLst/>
            <a:ahLst/>
            <a:cxnLst/>
            <a:rect l="l" t="t" r="r" b="b"/>
            <a:pathLst>
              <a:path w="7579895" h="8229600">
                <a:moveTo>
                  <a:pt x="0" y="0"/>
                </a:moveTo>
                <a:lnTo>
                  <a:pt x="7579895" y="0"/>
                </a:lnTo>
                <a:lnTo>
                  <a:pt x="7579895" y="8229600"/>
                </a:lnTo>
                <a:lnTo>
                  <a:pt x="0" y="8229600"/>
                </a:lnTo>
                <a:lnTo>
                  <a:pt x="0" y="0"/>
                </a:lnTo>
                <a:close/>
              </a:path>
            </a:pathLst>
          </a:custGeom>
          <a:blipFill>
            <a:blip r:embed="rId3"/>
            <a:stretch>
              <a:fillRect r="-20634"/>
            </a:stretch>
          </a:blipFill>
        </p:spPr>
      </p:sp>
      <p:grpSp>
        <p:nvGrpSpPr>
          <p:cNvPr id="5" name="Group 5"/>
          <p:cNvGrpSpPr/>
          <p:nvPr/>
        </p:nvGrpSpPr>
        <p:grpSpPr>
          <a:xfrm rot="-10800000">
            <a:off x="13667" y="0"/>
            <a:ext cx="3651533" cy="4819446"/>
            <a:chOff x="0" y="0"/>
            <a:chExt cx="3361092" cy="4436110"/>
          </a:xfrm>
        </p:grpSpPr>
        <p:sp>
          <p:nvSpPr>
            <p:cNvPr id="6" name="Freeform 6"/>
            <p:cNvSpPr/>
            <p:nvPr/>
          </p:nvSpPr>
          <p:spPr>
            <a:xfrm>
              <a:off x="-59690" y="0"/>
              <a:ext cx="1204453" cy="4436110"/>
            </a:xfrm>
            <a:custGeom>
              <a:avLst/>
              <a:gdLst/>
              <a:ahLst/>
              <a:cxnLst/>
              <a:rect l="l" t="t" r="r" b="b"/>
              <a:pathLst>
                <a:path w="1204453" h="4436110">
                  <a:moveTo>
                    <a:pt x="720090" y="2504440"/>
                  </a:moveTo>
                  <a:cubicBezTo>
                    <a:pt x="1204453" y="1358900"/>
                    <a:pt x="641350" y="843280"/>
                    <a:pt x="461010" y="548640"/>
                  </a:cubicBezTo>
                  <a:cubicBezTo>
                    <a:pt x="195580" y="115570"/>
                    <a:pt x="262890" y="0"/>
                    <a:pt x="262890" y="0"/>
                  </a:cubicBezTo>
                  <a:lnTo>
                    <a:pt x="59690" y="0"/>
                  </a:lnTo>
                  <a:cubicBezTo>
                    <a:pt x="119380" y="441960"/>
                    <a:pt x="1138973" y="1212850"/>
                    <a:pt x="678180" y="2147570"/>
                  </a:cubicBezTo>
                  <a:cubicBezTo>
                    <a:pt x="0" y="3520440"/>
                    <a:pt x="516890" y="4436110"/>
                    <a:pt x="516890" y="4436110"/>
                  </a:cubicBezTo>
                  <a:lnTo>
                    <a:pt x="745490" y="4436110"/>
                  </a:lnTo>
                  <a:cubicBezTo>
                    <a:pt x="745490" y="4436110"/>
                    <a:pt x="185420" y="3768090"/>
                    <a:pt x="720090" y="2504440"/>
                  </a:cubicBezTo>
                  <a:lnTo>
                    <a:pt x="720090" y="2504440"/>
                  </a:lnTo>
                  <a:close/>
                </a:path>
              </a:pathLst>
            </a:custGeom>
            <a:solidFill>
              <a:srgbClr val="86D694"/>
            </a:solidFill>
          </p:spPr>
        </p:sp>
        <p:sp>
          <p:nvSpPr>
            <p:cNvPr id="7" name="Freeform 7"/>
            <p:cNvSpPr/>
            <p:nvPr/>
          </p:nvSpPr>
          <p:spPr>
            <a:xfrm>
              <a:off x="125730" y="0"/>
              <a:ext cx="1019033" cy="4436110"/>
            </a:xfrm>
            <a:custGeom>
              <a:avLst/>
              <a:gdLst/>
              <a:ahLst/>
              <a:cxnLst/>
              <a:rect l="l" t="t" r="r" b="b"/>
              <a:pathLst>
                <a:path w="1019033" h="4436110">
                  <a:moveTo>
                    <a:pt x="511810" y="3030220"/>
                  </a:moveTo>
                  <a:cubicBezTo>
                    <a:pt x="892810" y="1957070"/>
                    <a:pt x="1008959" y="1464310"/>
                    <a:pt x="585470" y="820420"/>
                  </a:cubicBezTo>
                  <a:cubicBezTo>
                    <a:pt x="212090" y="254000"/>
                    <a:pt x="264160" y="0"/>
                    <a:pt x="264160" y="0"/>
                  </a:cubicBezTo>
                  <a:lnTo>
                    <a:pt x="77470" y="0"/>
                  </a:lnTo>
                  <a:cubicBezTo>
                    <a:pt x="77470" y="0"/>
                    <a:pt x="10160" y="115570"/>
                    <a:pt x="275590" y="548640"/>
                  </a:cubicBezTo>
                  <a:cubicBezTo>
                    <a:pt x="455930" y="843280"/>
                    <a:pt x="1019033" y="1358900"/>
                    <a:pt x="534670" y="2504440"/>
                  </a:cubicBezTo>
                  <a:cubicBezTo>
                    <a:pt x="0" y="3766820"/>
                    <a:pt x="558800" y="4434840"/>
                    <a:pt x="558800" y="4434840"/>
                  </a:cubicBezTo>
                  <a:lnTo>
                    <a:pt x="830580" y="4434840"/>
                  </a:lnTo>
                  <a:cubicBezTo>
                    <a:pt x="830580" y="4436110"/>
                    <a:pt x="264160" y="3724910"/>
                    <a:pt x="511810" y="3030220"/>
                  </a:cubicBezTo>
                  <a:close/>
                </a:path>
              </a:pathLst>
            </a:custGeom>
            <a:solidFill>
              <a:srgbClr val="86D694"/>
            </a:solidFill>
          </p:spPr>
        </p:sp>
        <p:sp>
          <p:nvSpPr>
            <p:cNvPr id="8" name="Freeform 8"/>
            <p:cNvSpPr/>
            <p:nvPr/>
          </p:nvSpPr>
          <p:spPr>
            <a:xfrm>
              <a:off x="337820" y="0"/>
              <a:ext cx="3022002" cy="4436110"/>
            </a:xfrm>
            <a:custGeom>
              <a:avLst/>
              <a:gdLst/>
              <a:ahLst/>
              <a:cxnLst/>
              <a:rect l="l" t="t" r="r" b="b"/>
              <a:pathLst>
                <a:path w="3022002" h="4436110">
                  <a:moveTo>
                    <a:pt x="1888619" y="0"/>
                  </a:moveTo>
                  <a:lnTo>
                    <a:pt x="50800" y="0"/>
                  </a:lnTo>
                  <a:cubicBezTo>
                    <a:pt x="50800" y="0"/>
                    <a:pt x="0" y="254000"/>
                    <a:pt x="372110" y="820420"/>
                  </a:cubicBezTo>
                  <a:cubicBezTo>
                    <a:pt x="794350" y="1463040"/>
                    <a:pt x="679450" y="1957070"/>
                    <a:pt x="298450" y="3030220"/>
                  </a:cubicBezTo>
                  <a:cubicBezTo>
                    <a:pt x="52070" y="3724910"/>
                    <a:pt x="618490" y="4436110"/>
                    <a:pt x="618490" y="4436110"/>
                  </a:cubicBezTo>
                  <a:lnTo>
                    <a:pt x="3022002" y="4436110"/>
                  </a:lnTo>
                  <a:lnTo>
                    <a:pt x="3022002" y="0"/>
                  </a:lnTo>
                  <a:lnTo>
                    <a:pt x="1888619" y="0"/>
                  </a:lnTo>
                  <a:close/>
                </a:path>
              </a:pathLst>
            </a:custGeom>
            <a:solidFill>
              <a:srgbClr val="86D694"/>
            </a:solidFill>
          </p:spPr>
        </p:sp>
      </p:grpSp>
      <p:grpSp>
        <p:nvGrpSpPr>
          <p:cNvPr id="9" name="Group 9"/>
          <p:cNvGrpSpPr>
            <a:grpSpLocks noChangeAspect="1"/>
          </p:cNvGrpSpPr>
          <p:nvPr/>
        </p:nvGrpSpPr>
        <p:grpSpPr>
          <a:xfrm>
            <a:off x="7879180" y="7458075"/>
            <a:ext cx="2828925" cy="2828925"/>
            <a:chOff x="0" y="0"/>
            <a:chExt cx="14400530" cy="14400530"/>
          </a:xfrm>
        </p:grpSpPr>
        <p:sp>
          <p:nvSpPr>
            <p:cNvPr id="10" name="Freeform 10"/>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7ED957"/>
            </a:solidFill>
          </p:spPr>
        </p:sp>
      </p:grpSp>
      <p:sp>
        <p:nvSpPr>
          <p:cNvPr id="11" name="Freeform 11"/>
          <p:cNvSpPr/>
          <p:nvPr/>
        </p:nvSpPr>
        <p:spPr>
          <a:xfrm>
            <a:off x="0" y="4819446"/>
            <a:ext cx="7879180" cy="5467554"/>
          </a:xfrm>
          <a:custGeom>
            <a:avLst/>
            <a:gdLst/>
            <a:ahLst/>
            <a:cxnLst/>
            <a:rect l="l" t="t" r="r" b="b"/>
            <a:pathLst>
              <a:path w="7879180" h="5467554">
                <a:moveTo>
                  <a:pt x="0" y="0"/>
                </a:moveTo>
                <a:lnTo>
                  <a:pt x="7879180" y="0"/>
                </a:lnTo>
                <a:lnTo>
                  <a:pt x="7879180" y="5467554"/>
                </a:lnTo>
                <a:lnTo>
                  <a:pt x="0" y="5467554"/>
                </a:lnTo>
                <a:lnTo>
                  <a:pt x="0" y="0"/>
                </a:lnTo>
                <a:close/>
              </a:path>
            </a:pathLst>
          </a:custGeom>
          <a:blipFill>
            <a:blip r:embed="rId4"/>
            <a:stretch>
              <a:fillRect l="-470" r="-470" b="-3551"/>
            </a:stretch>
          </a:blipFill>
        </p:spPr>
      </p:sp>
      <p:sp>
        <p:nvSpPr>
          <p:cNvPr id="12" name="Freeform 12"/>
          <p:cNvSpPr/>
          <p:nvPr/>
        </p:nvSpPr>
        <p:spPr>
          <a:xfrm>
            <a:off x="3665200" y="0"/>
            <a:ext cx="10832853" cy="5143500"/>
          </a:xfrm>
          <a:custGeom>
            <a:avLst/>
            <a:gdLst/>
            <a:ahLst/>
            <a:cxnLst/>
            <a:rect l="l" t="t" r="r" b="b"/>
            <a:pathLst>
              <a:path w="10832853" h="5143500">
                <a:moveTo>
                  <a:pt x="0" y="0"/>
                </a:moveTo>
                <a:lnTo>
                  <a:pt x="10832853" y="0"/>
                </a:lnTo>
                <a:lnTo>
                  <a:pt x="10832853" y="5143500"/>
                </a:lnTo>
                <a:lnTo>
                  <a:pt x="0" y="5143500"/>
                </a:lnTo>
                <a:lnTo>
                  <a:pt x="0" y="0"/>
                </a:lnTo>
                <a:close/>
              </a:path>
            </a:pathLst>
          </a:custGeom>
          <a:blipFill>
            <a:blip r:embed="rId5"/>
            <a:stretch>
              <a:fillRect l="-3411" t="-49622" r="-3411"/>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rginia Governor's Conference on Aging">
            <a:hlinkClick r:id="" action="ppaction://media"/>
            <a:extLst>
              <a:ext uri="{FF2B5EF4-FFF2-40B4-BE49-F238E27FC236}">
                <a16:creationId xmlns:a16="http://schemas.microsoft.com/office/drawing/2014/main" id="{D729C440-23AF-ABCC-9BA3-92FDDAA97A8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205" b="44509"/>
          <a:stretch>
            <a:fillRect/>
          </a:stretch>
        </p:blipFill>
        <p:spPr>
          <a:xfrm>
            <a:off x="0" y="0"/>
            <a:ext cx="18288000" cy="10287000"/>
          </a:xfrm>
          <a:prstGeom prst="rect">
            <a:avLst/>
          </a:prstGeom>
        </p:spPr>
      </p:pic>
      <p:sp>
        <p:nvSpPr>
          <p:cNvPr id="3" name="TextBox 3"/>
          <p:cNvSpPr txBox="1"/>
          <p:nvPr/>
        </p:nvSpPr>
        <p:spPr>
          <a:xfrm>
            <a:off x="10538188" y="576852"/>
            <a:ext cx="7646607" cy="4240723"/>
          </a:xfrm>
          <a:prstGeom prst="rect">
            <a:avLst/>
          </a:prstGeom>
        </p:spPr>
        <p:txBody>
          <a:bodyPr lIns="0" tIns="0" rIns="0" bIns="0" rtlCol="0" anchor="t">
            <a:spAutoFit/>
          </a:bodyPr>
          <a:lstStyle/>
          <a:p>
            <a:pPr algn="ctr">
              <a:lnSpc>
                <a:spcPts val="11301"/>
              </a:lnSpc>
            </a:pPr>
            <a:r>
              <a:rPr lang="en-US" sz="8072">
                <a:solidFill>
                  <a:srgbClr val="2E3564"/>
                </a:solidFill>
                <a:ea typeface="Garbata Black"/>
              </a:rPr>
              <a:t>뇌 조직으로 </a:t>
            </a:r>
          </a:p>
          <a:p>
            <a:pPr algn="ctr">
              <a:lnSpc>
                <a:spcPts val="11301"/>
              </a:lnSpc>
            </a:pPr>
            <a:r>
              <a:rPr lang="en-US" sz="8072">
                <a:solidFill>
                  <a:srgbClr val="2E3564"/>
                </a:solidFill>
                <a:ea typeface="Garbata Black"/>
              </a:rPr>
              <a:t>흐르는 혈류가 </a:t>
            </a:r>
          </a:p>
          <a:p>
            <a:pPr algn="ctr">
              <a:lnSpc>
                <a:spcPts val="11301"/>
              </a:lnSpc>
            </a:pPr>
            <a:r>
              <a:rPr lang="en-US" sz="8072">
                <a:solidFill>
                  <a:srgbClr val="2E3564"/>
                </a:solidFill>
                <a:ea typeface="Garbata Black"/>
              </a:rPr>
              <a:t>차단됩니다.</a:t>
            </a:r>
          </a:p>
        </p:txBody>
      </p:sp>
      <p:sp>
        <p:nvSpPr>
          <p:cNvPr id="4" name="TextBox 4"/>
          <p:cNvSpPr txBox="1"/>
          <p:nvPr/>
        </p:nvSpPr>
        <p:spPr>
          <a:xfrm>
            <a:off x="11117846" y="6816724"/>
            <a:ext cx="7066949" cy="3924301"/>
          </a:xfrm>
          <a:prstGeom prst="rect">
            <a:avLst/>
          </a:prstGeom>
        </p:spPr>
        <p:txBody>
          <a:bodyPr lIns="0" tIns="0" rIns="0" bIns="0" rtlCol="0" anchor="t">
            <a:spAutoFit/>
          </a:bodyPr>
          <a:lstStyle/>
          <a:p>
            <a:pPr algn="ctr">
              <a:lnSpc>
                <a:spcPts val="10499"/>
              </a:lnSpc>
            </a:pPr>
            <a:r>
              <a:rPr lang="en-US" sz="7499">
                <a:solidFill>
                  <a:srgbClr val="2E3564"/>
                </a:solidFill>
                <a:ea typeface="Garbata Black"/>
              </a:rPr>
              <a:t>뇌 손상이 </a:t>
            </a:r>
          </a:p>
          <a:p>
            <a:pPr algn="ctr">
              <a:lnSpc>
                <a:spcPts val="10499"/>
              </a:lnSpc>
            </a:pPr>
            <a:r>
              <a:rPr lang="en-US" sz="7499">
                <a:solidFill>
                  <a:srgbClr val="2E3564"/>
                </a:solidFill>
                <a:ea typeface="Garbata Black"/>
              </a:rPr>
              <a:t>시작됩니다.</a:t>
            </a:r>
          </a:p>
          <a:p>
            <a:pPr algn="ctr">
              <a:lnSpc>
                <a:spcPts val="10499"/>
              </a:lnSpc>
            </a:pPr>
            <a:endParaRPr lang="en-US" sz="7499">
              <a:solidFill>
                <a:srgbClr val="2E3564"/>
              </a:solidFill>
              <a:ea typeface="Garbata Black"/>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5"/>
          <a:srcRect b="15730"/>
          <a:stretch>
            <a:fillRect/>
          </a:stretch>
        </p:blipFill>
        <p:spPr>
          <a:xfrm>
            <a:off x="0" y="0"/>
            <a:ext cx="18288000" cy="10287000"/>
          </a:xfrm>
          <a:prstGeom prst="rect">
            <a:avLst/>
          </a:prstGeom>
        </p:spPr>
      </p:pic>
      <p:sp>
        <p:nvSpPr>
          <p:cNvPr id="3" name="TextBox 3"/>
          <p:cNvSpPr txBox="1"/>
          <p:nvPr/>
        </p:nvSpPr>
        <p:spPr>
          <a:xfrm rot="-1208583">
            <a:off x="-917819" y="1324868"/>
            <a:ext cx="11668221" cy="3479391"/>
          </a:xfrm>
          <a:prstGeom prst="rect">
            <a:avLst/>
          </a:prstGeom>
        </p:spPr>
        <p:txBody>
          <a:bodyPr lIns="0" tIns="0" rIns="0" bIns="0" rtlCol="0" anchor="t">
            <a:spAutoFit/>
          </a:bodyPr>
          <a:lstStyle/>
          <a:p>
            <a:pPr algn="ctr">
              <a:lnSpc>
                <a:spcPts val="13916"/>
              </a:lnSpc>
            </a:pPr>
            <a:r>
              <a:rPr lang="en-US" sz="9940">
                <a:solidFill>
                  <a:srgbClr val="000000"/>
                </a:solidFill>
                <a:ea typeface="RoxboroughCF Bold"/>
              </a:rPr>
              <a:t>장애로 가장 많이 </a:t>
            </a:r>
          </a:p>
          <a:p>
            <a:pPr algn="ctr">
              <a:lnSpc>
                <a:spcPts val="13916"/>
              </a:lnSpc>
            </a:pPr>
            <a:r>
              <a:rPr lang="en-US" sz="9940">
                <a:solidFill>
                  <a:srgbClr val="000000"/>
                </a:solidFill>
                <a:ea typeface="RoxboroughCF Bold"/>
              </a:rPr>
              <a:t>이어지는 질병 1위</a:t>
            </a:r>
          </a:p>
        </p:txBody>
      </p:sp>
      <p:sp>
        <p:nvSpPr>
          <p:cNvPr id="4" name="TextBox 4"/>
          <p:cNvSpPr txBox="1"/>
          <p:nvPr/>
        </p:nvSpPr>
        <p:spPr>
          <a:xfrm>
            <a:off x="9144000" y="7691756"/>
            <a:ext cx="4320183" cy="1566544"/>
          </a:xfrm>
          <a:prstGeom prst="rect">
            <a:avLst/>
          </a:prstGeom>
        </p:spPr>
        <p:txBody>
          <a:bodyPr lIns="0" tIns="0" rIns="0" bIns="0" rtlCol="0" anchor="t">
            <a:spAutoFit/>
          </a:bodyPr>
          <a:lstStyle/>
          <a:p>
            <a:pPr algn="ctr">
              <a:lnSpc>
                <a:spcPts val="12880"/>
              </a:lnSpc>
            </a:pPr>
            <a:r>
              <a:rPr lang="en-US" sz="9200">
                <a:solidFill>
                  <a:srgbClr val="FFFFFF"/>
                </a:solidFill>
                <a:ea typeface="Intro Rust"/>
              </a:rPr>
              <a:t>뇌졸중</a:t>
            </a:r>
          </a:p>
        </p:txBody>
      </p:sp>
      <p:pic>
        <p:nvPicPr>
          <p:cNvPr id="5" name="Korean Stroke Smart--General Presentation (2)">
            <a:hlinkClick r:id="" action="ppaction://media"/>
            <a:extLst>
              <a:ext uri="{FF2B5EF4-FFF2-40B4-BE49-F238E27FC236}">
                <a16:creationId xmlns:a16="http://schemas.microsoft.com/office/drawing/2014/main" id="{C074A299-9794-54EC-C24D-9BAAB805668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sp>
        <p:nvSpPr>
          <p:cNvPr id="2" name="TextBox 2"/>
          <p:cNvSpPr txBox="1"/>
          <p:nvPr/>
        </p:nvSpPr>
        <p:spPr>
          <a:xfrm rot="-1571360">
            <a:off x="-165189" y="1219920"/>
            <a:ext cx="9071743" cy="3187414"/>
          </a:xfrm>
          <a:prstGeom prst="rect">
            <a:avLst/>
          </a:prstGeom>
        </p:spPr>
        <p:txBody>
          <a:bodyPr lIns="0" tIns="0" rIns="0" bIns="0" rtlCol="0" anchor="t">
            <a:spAutoFit/>
          </a:bodyPr>
          <a:lstStyle/>
          <a:p>
            <a:pPr algn="ctr">
              <a:lnSpc>
                <a:spcPts val="12790"/>
              </a:lnSpc>
            </a:pPr>
            <a:r>
              <a:rPr lang="en-US" sz="9136">
                <a:solidFill>
                  <a:srgbClr val="000000"/>
                </a:solidFill>
                <a:ea typeface="Intro Rust"/>
              </a:rPr>
              <a:t>몸에서 맥박을 </a:t>
            </a:r>
          </a:p>
          <a:p>
            <a:pPr algn="ctr">
              <a:lnSpc>
                <a:spcPts val="12790"/>
              </a:lnSpc>
            </a:pPr>
            <a:r>
              <a:rPr lang="en-US" sz="9136">
                <a:solidFill>
                  <a:srgbClr val="000000"/>
                </a:solidFill>
                <a:ea typeface="Intro Rust"/>
              </a:rPr>
              <a:t>찾아 느껴보세요</a:t>
            </a:r>
          </a:p>
        </p:txBody>
      </p:sp>
      <p:pic>
        <p:nvPicPr>
          <p:cNvPr id="3" name="Korean Stroke Smart--General Presentation (1)">
            <a:hlinkClick r:id="" action="ppaction://media"/>
            <a:extLst>
              <a:ext uri="{FF2B5EF4-FFF2-40B4-BE49-F238E27FC236}">
                <a16:creationId xmlns:a16="http://schemas.microsoft.com/office/drawing/2014/main" id="{52DA616F-91D6-CDE7-D6BA-EEB9D740116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3025878" y="163081"/>
            <a:ext cx="11693138" cy="9960838"/>
          </a:xfrm>
          <a:custGeom>
            <a:avLst/>
            <a:gdLst/>
            <a:ahLst/>
            <a:cxnLst/>
            <a:rect l="l" t="t" r="r" b="b"/>
            <a:pathLst>
              <a:path w="11693138" h="9960838">
                <a:moveTo>
                  <a:pt x="0" y="0"/>
                </a:moveTo>
                <a:lnTo>
                  <a:pt x="11693139" y="0"/>
                </a:lnTo>
                <a:lnTo>
                  <a:pt x="11693139" y="9960838"/>
                </a:lnTo>
                <a:lnTo>
                  <a:pt x="0" y="9960838"/>
                </a:lnTo>
                <a:lnTo>
                  <a:pt x="0" y="0"/>
                </a:lnTo>
                <a:close/>
              </a:path>
            </a:pathLst>
          </a:custGeom>
          <a:blipFill>
            <a:blip r:embed="rId4"/>
            <a:stretch>
              <a:fillRect l="-19707" t="-4975" r="-13349" b="-19900"/>
            </a:stretch>
          </a:blipFill>
        </p:spPr>
      </p:sp>
      <p:sp>
        <p:nvSpPr>
          <p:cNvPr id="4" name="TextBox 4"/>
          <p:cNvSpPr txBox="1"/>
          <p:nvPr/>
        </p:nvSpPr>
        <p:spPr>
          <a:xfrm>
            <a:off x="13343936" y="1473200"/>
            <a:ext cx="3421926" cy="2506980"/>
          </a:xfrm>
          <a:prstGeom prst="rect">
            <a:avLst/>
          </a:prstGeom>
        </p:spPr>
        <p:txBody>
          <a:bodyPr lIns="0" tIns="0" rIns="0" bIns="0" rtlCol="0" anchor="t">
            <a:spAutoFit/>
          </a:bodyPr>
          <a:lstStyle/>
          <a:p>
            <a:pPr algn="ctr">
              <a:lnSpc>
                <a:spcPts val="6719"/>
              </a:lnSpc>
            </a:pPr>
            <a:r>
              <a:rPr lang="en-US" sz="4800">
                <a:solidFill>
                  <a:srgbClr val="000000"/>
                </a:solidFill>
                <a:ea typeface="Open Sans"/>
              </a:rPr>
              <a:t>신체 약화, </a:t>
            </a:r>
          </a:p>
          <a:p>
            <a:pPr algn="ctr">
              <a:lnSpc>
                <a:spcPts val="6719"/>
              </a:lnSpc>
            </a:pPr>
            <a:r>
              <a:rPr lang="en-US" sz="4800">
                <a:solidFill>
                  <a:srgbClr val="000000"/>
                </a:solidFill>
                <a:ea typeface="Open Sans"/>
              </a:rPr>
              <a:t>마비, </a:t>
            </a:r>
          </a:p>
          <a:p>
            <a:pPr algn="ctr">
              <a:lnSpc>
                <a:spcPts val="6719"/>
              </a:lnSpc>
            </a:pPr>
            <a:r>
              <a:rPr lang="en-US" sz="4800">
                <a:solidFill>
                  <a:srgbClr val="000000"/>
                </a:solidFill>
                <a:ea typeface="Open Sans"/>
              </a:rPr>
              <a:t>언어 표현</a:t>
            </a:r>
          </a:p>
        </p:txBody>
      </p:sp>
      <p:sp>
        <p:nvSpPr>
          <p:cNvPr id="5" name="TextBox 5"/>
          <p:cNvSpPr txBox="1"/>
          <p:nvPr/>
        </p:nvSpPr>
        <p:spPr>
          <a:xfrm>
            <a:off x="8697125" y="9116095"/>
            <a:ext cx="2401788" cy="811530"/>
          </a:xfrm>
          <a:prstGeom prst="rect">
            <a:avLst/>
          </a:prstGeom>
        </p:spPr>
        <p:txBody>
          <a:bodyPr lIns="0" tIns="0" rIns="0" bIns="0" rtlCol="0" anchor="t">
            <a:spAutoFit/>
          </a:bodyPr>
          <a:lstStyle/>
          <a:p>
            <a:pPr algn="ctr">
              <a:lnSpc>
                <a:spcPts val="6719"/>
              </a:lnSpc>
            </a:pPr>
            <a:r>
              <a:rPr lang="en-US" sz="4800">
                <a:solidFill>
                  <a:srgbClr val="000000"/>
                </a:solidFill>
                <a:ea typeface="Open Sans"/>
              </a:rPr>
              <a:t>균형 감각</a:t>
            </a:r>
          </a:p>
        </p:txBody>
      </p:sp>
      <p:sp>
        <p:nvSpPr>
          <p:cNvPr id="6" name="TextBox 6"/>
          <p:cNvSpPr txBox="1"/>
          <p:nvPr/>
        </p:nvSpPr>
        <p:spPr>
          <a:xfrm>
            <a:off x="342840" y="6118225"/>
            <a:ext cx="3900086" cy="811530"/>
          </a:xfrm>
          <a:prstGeom prst="rect">
            <a:avLst/>
          </a:prstGeom>
        </p:spPr>
        <p:txBody>
          <a:bodyPr lIns="0" tIns="0" rIns="0" bIns="0" rtlCol="0" anchor="t">
            <a:spAutoFit/>
          </a:bodyPr>
          <a:lstStyle/>
          <a:p>
            <a:pPr algn="ctr">
              <a:lnSpc>
                <a:spcPts val="6719"/>
              </a:lnSpc>
            </a:pPr>
            <a:r>
              <a:rPr lang="en-US" sz="4800">
                <a:solidFill>
                  <a:srgbClr val="000000"/>
                </a:solidFill>
                <a:ea typeface="Open Sans"/>
              </a:rPr>
              <a:t>시력</a:t>
            </a:r>
          </a:p>
        </p:txBody>
      </p:sp>
      <p:sp>
        <p:nvSpPr>
          <p:cNvPr id="7" name="TextBox 7"/>
          <p:cNvSpPr txBox="1"/>
          <p:nvPr/>
        </p:nvSpPr>
        <p:spPr>
          <a:xfrm>
            <a:off x="509498" y="1482725"/>
            <a:ext cx="5032761" cy="762000"/>
          </a:xfrm>
          <a:prstGeom prst="rect">
            <a:avLst/>
          </a:prstGeom>
        </p:spPr>
        <p:txBody>
          <a:bodyPr lIns="0" tIns="0" rIns="0" bIns="0" rtlCol="0" anchor="t">
            <a:spAutoFit/>
          </a:bodyPr>
          <a:lstStyle/>
          <a:p>
            <a:pPr algn="ctr">
              <a:lnSpc>
                <a:spcPts val="6299"/>
              </a:lnSpc>
            </a:pPr>
            <a:r>
              <a:rPr lang="en-US" sz="4500">
                <a:solidFill>
                  <a:srgbClr val="000000"/>
                </a:solidFill>
                <a:ea typeface="Open Sans"/>
              </a:rPr>
              <a:t>시각 정보 해석</a:t>
            </a:r>
          </a:p>
        </p:txBody>
      </p:sp>
      <p:sp>
        <p:nvSpPr>
          <p:cNvPr id="8" name="TextBox 8"/>
          <p:cNvSpPr txBox="1"/>
          <p:nvPr/>
        </p:nvSpPr>
        <p:spPr>
          <a:xfrm>
            <a:off x="6268960" y="5561891"/>
            <a:ext cx="4856330" cy="811530"/>
          </a:xfrm>
          <a:prstGeom prst="rect">
            <a:avLst/>
          </a:prstGeom>
        </p:spPr>
        <p:txBody>
          <a:bodyPr lIns="0" tIns="0" rIns="0" bIns="0" rtlCol="0" anchor="t">
            <a:spAutoFit/>
          </a:bodyPr>
          <a:lstStyle/>
          <a:p>
            <a:pPr algn="ctr">
              <a:lnSpc>
                <a:spcPts val="6719"/>
              </a:lnSpc>
            </a:pPr>
            <a:r>
              <a:rPr lang="en-US" sz="4800">
                <a:solidFill>
                  <a:srgbClr val="000000"/>
                </a:solidFill>
                <a:ea typeface="Open Sans"/>
              </a:rPr>
              <a:t>말 이해력</a:t>
            </a:r>
          </a:p>
        </p:txBody>
      </p:sp>
      <p:sp>
        <p:nvSpPr>
          <p:cNvPr id="9" name="TextBox 9"/>
          <p:cNvSpPr txBox="1"/>
          <p:nvPr/>
        </p:nvSpPr>
        <p:spPr>
          <a:xfrm>
            <a:off x="13828109" y="365125"/>
            <a:ext cx="2453580" cy="119380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전두엽</a:t>
            </a:r>
          </a:p>
        </p:txBody>
      </p:sp>
      <p:sp>
        <p:nvSpPr>
          <p:cNvPr id="10" name="TextBox 10"/>
          <p:cNvSpPr txBox="1"/>
          <p:nvPr/>
        </p:nvSpPr>
        <p:spPr>
          <a:xfrm>
            <a:off x="458932" y="365125"/>
            <a:ext cx="4765034" cy="119380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두정엽</a:t>
            </a:r>
          </a:p>
        </p:txBody>
      </p:sp>
      <p:sp>
        <p:nvSpPr>
          <p:cNvPr id="11" name="TextBox 11"/>
          <p:cNvSpPr txBox="1"/>
          <p:nvPr/>
        </p:nvSpPr>
        <p:spPr>
          <a:xfrm>
            <a:off x="6321400" y="4387141"/>
            <a:ext cx="4496508" cy="119380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측두엽</a:t>
            </a:r>
          </a:p>
        </p:txBody>
      </p:sp>
      <p:sp>
        <p:nvSpPr>
          <p:cNvPr id="12" name="TextBox 12"/>
          <p:cNvSpPr txBox="1"/>
          <p:nvPr/>
        </p:nvSpPr>
        <p:spPr>
          <a:xfrm>
            <a:off x="0" y="5010150"/>
            <a:ext cx="4585766" cy="119380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후두부</a:t>
            </a:r>
          </a:p>
        </p:txBody>
      </p:sp>
      <p:sp>
        <p:nvSpPr>
          <p:cNvPr id="13" name="TextBox 13"/>
          <p:cNvSpPr txBox="1"/>
          <p:nvPr/>
        </p:nvSpPr>
        <p:spPr>
          <a:xfrm>
            <a:off x="7061710" y="8008020"/>
            <a:ext cx="5672617" cy="119380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소뇌</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12270724" y="0"/>
            <a:ext cx="6017276" cy="7220731"/>
          </a:xfrm>
          <a:custGeom>
            <a:avLst/>
            <a:gdLst/>
            <a:ahLst/>
            <a:cxnLst/>
            <a:rect l="l" t="t" r="r" b="b"/>
            <a:pathLst>
              <a:path w="6017276" h="7220731">
                <a:moveTo>
                  <a:pt x="0" y="0"/>
                </a:moveTo>
                <a:lnTo>
                  <a:pt x="6017276" y="0"/>
                </a:lnTo>
                <a:lnTo>
                  <a:pt x="6017276" y="7220731"/>
                </a:lnTo>
                <a:lnTo>
                  <a:pt x="0" y="7220731"/>
                </a:lnTo>
                <a:lnTo>
                  <a:pt x="0" y="0"/>
                </a:lnTo>
                <a:close/>
              </a:path>
            </a:pathLst>
          </a:custGeom>
          <a:blipFill>
            <a:blip r:embed="rId4"/>
            <a:stretch>
              <a:fillRect/>
            </a:stretch>
          </a:blipFill>
        </p:spPr>
      </p:sp>
      <p:sp>
        <p:nvSpPr>
          <p:cNvPr id="4" name="Freeform 4"/>
          <p:cNvSpPr/>
          <p:nvPr/>
        </p:nvSpPr>
        <p:spPr>
          <a:xfrm>
            <a:off x="0" y="0"/>
            <a:ext cx="6809990" cy="4461962"/>
          </a:xfrm>
          <a:custGeom>
            <a:avLst/>
            <a:gdLst/>
            <a:ahLst/>
            <a:cxnLst/>
            <a:rect l="l" t="t" r="r" b="b"/>
            <a:pathLst>
              <a:path w="6809990" h="4461962">
                <a:moveTo>
                  <a:pt x="0" y="0"/>
                </a:moveTo>
                <a:lnTo>
                  <a:pt x="6809990" y="0"/>
                </a:lnTo>
                <a:lnTo>
                  <a:pt x="6809990" y="4461962"/>
                </a:lnTo>
                <a:lnTo>
                  <a:pt x="0" y="4461962"/>
                </a:lnTo>
                <a:lnTo>
                  <a:pt x="0" y="0"/>
                </a:lnTo>
                <a:close/>
              </a:path>
            </a:pathLst>
          </a:custGeom>
          <a:blipFill>
            <a:blip r:embed="rId5"/>
            <a:stretch>
              <a:fillRect/>
            </a:stretch>
          </a:blipFill>
        </p:spPr>
      </p:sp>
      <p:sp>
        <p:nvSpPr>
          <p:cNvPr id="5" name="Freeform 5"/>
          <p:cNvSpPr/>
          <p:nvPr/>
        </p:nvSpPr>
        <p:spPr>
          <a:xfrm>
            <a:off x="3803831" y="4461962"/>
            <a:ext cx="9179456" cy="5825038"/>
          </a:xfrm>
          <a:custGeom>
            <a:avLst/>
            <a:gdLst/>
            <a:ahLst/>
            <a:cxnLst/>
            <a:rect l="l" t="t" r="r" b="b"/>
            <a:pathLst>
              <a:path w="9179456" h="5825038">
                <a:moveTo>
                  <a:pt x="0" y="0"/>
                </a:moveTo>
                <a:lnTo>
                  <a:pt x="9179456" y="0"/>
                </a:lnTo>
                <a:lnTo>
                  <a:pt x="9179456" y="5825038"/>
                </a:lnTo>
                <a:lnTo>
                  <a:pt x="0" y="5825038"/>
                </a:lnTo>
                <a:lnTo>
                  <a:pt x="0" y="0"/>
                </a:lnTo>
                <a:close/>
              </a:path>
            </a:pathLst>
          </a:custGeom>
          <a:blipFill>
            <a:blip r:embed="rId6"/>
            <a:stretch>
              <a:fillRect/>
            </a:stretch>
          </a:blipFill>
        </p:spPr>
      </p:sp>
      <p:sp>
        <p:nvSpPr>
          <p:cNvPr id="6" name="Freeform 6"/>
          <p:cNvSpPr/>
          <p:nvPr/>
        </p:nvSpPr>
        <p:spPr>
          <a:xfrm>
            <a:off x="6809990" y="-373270"/>
            <a:ext cx="5460734" cy="4835232"/>
          </a:xfrm>
          <a:custGeom>
            <a:avLst/>
            <a:gdLst/>
            <a:ahLst/>
            <a:cxnLst/>
            <a:rect l="l" t="t" r="r" b="b"/>
            <a:pathLst>
              <a:path w="5460734" h="4835232">
                <a:moveTo>
                  <a:pt x="0" y="0"/>
                </a:moveTo>
                <a:lnTo>
                  <a:pt x="5460734" y="0"/>
                </a:lnTo>
                <a:lnTo>
                  <a:pt x="5460734" y="4835232"/>
                </a:lnTo>
                <a:lnTo>
                  <a:pt x="0" y="48352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2774754" y="4461962"/>
            <a:ext cx="6578585" cy="5825038"/>
          </a:xfrm>
          <a:custGeom>
            <a:avLst/>
            <a:gdLst/>
            <a:ahLst/>
            <a:cxnLst/>
            <a:rect l="l" t="t" r="r" b="b"/>
            <a:pathLst>
              <a:path w="6578585" h="5825038">
                <a:moveTo>
                  <a:pt x="0" y="0"/>
                </a:moveTo>
                <a:lnTo>
                  <a:pt x="6578585" y="0"/>
                </a:lnTo>
                <a:lnTo>
                  <a:pt x="6578585" y="5825038"/>
                </a:lnTo>
                <a:lnTo>
                  <a:pt x="0" y="58250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0800000">
            <a:off x="12983287" y="7220731"/>
            <a:ext cx="5304713" cy="4697082"/>
          </a:xfrm>
          <a:custGeom>
            <a:avLst/>
            <a:gdLst/>
            <a:ahLst/>
            <a:cxnLst/>
            <a:rect l="l" t="t" r="r" b="b"/>
            <a:pathLst>
              <a:path w="5304713" h="4697082">
                <a:moveTo>
                  <a:pt x="0" y="0"/>
                </a:moveTo>
                <a:lnTo>
                  <a:pt x="5304713" y="0"/>
                </a:lnTo>
                <a:lnTo>
                  <a:pt x="5304713" y="4697083"/>
                </a:lnTo>
                <a:lnTo>
                  <a:pt x="0" y="46970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9144000" y="83957"/>
            <a:ext cx="9144000" cy="10203043"/>
          </a:xfrm>
          <a:custGeom>
            <a:avLst/>
            <a:gdLst/>
            <a:ahLst/>
            <a:cxnLst/>
            <a:rect l="l" t="t" r="r" b="b"/>
            <a:pathLst>
              <a:path w="9144000" h="10203043">
                <a:moveTo>
                  <a:pt x="0" y="0"/>
                </a:moveTo>
                <a:lnTo>
                  <a:pt x="9144000" y="0"/>
                </a:lnTo>
                <a:lnTo>
                  <a:pt x="9144000" y="10203043"/>
                </a:lnTo>
                <a:lnTo>
                  <a:pt x="0" y="10203043"/>
                </a:lnTo>
                <a:lnTo>
                  <a:pt x="0" y="0"/>
                </a:lnTo>
                <a:close/>
              </a:path>
            </a:pathLst>
          </a:custGeom>
          <a:blipFill>
            <a:blip r:embed="rId4"/>
            <a:stretch>
              <a:fillRect t="-18659" b="-18659"/>
            </a:stretch>
          </a:blipFill>
        </p:spPr>
      </p:sp>
      <p:sp>
        <p:nvSpPr>
          <p:cNvPr id="4" name="TextBox 4"/>
          <p:cNvSpPr txBox="1"/>
          <p:nvPr/>
        </p:nvSpPr>
        <p:spPr>
          <a:xfrm>
            <a:off x="262930" y="2138822"/>
            <a:ext cx="8210249" cy="5778989"/>
          </a:xfrm>
          <a:prstGeom prst="rect">
            <a:avLst/>
          </a:prstGeom>
        </p:spPr>
        <p:txBody>
          <a:bodyPr lIns="0" tIns="0" rIns="0" bIns="0" rtlCol="0" anchor="t">
            <a:spAutoFit/>
          </a:bodyPr>
          <a:lstStyle/>
          <a:p>
            <a:pPr algn="ctr">
              <a:lnSpc>
                <a:spcPts val="23248"/>
              </a:lnSpc>
            </a:pPr>
            <a:r>
              <a:rPr lang="en-US" sz="16605">
                <a:solidFill>
                  <a:srgbClr val="2E3564"/>
                </a:solidFill>
                <a:ea typeface="Noto Serif Bold Italics"/>
              </a:rPr>
              <a:t>뇌졸증 증상</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1289645" y="0"/>
            <a:ext cx="15263510" cy="4426418"/>
          </a:xfrm>
          <a:custGeom>
            <a:avLst/>
            <a:gdLst/>
            <a:ahLst/>
            <a:cxnLst/>
            <a:rect l="l" t="t" r="r" b="b"/>
            <a:pathLst>
              <a:path w="15263510" h="4426418">
                <a:moveTo>
                  <a:pt x="0" y="0"/>
                </a:moveTo>
                <a:lnTo>
                  <a:pt x="15263510" y="0"/>
                </a:lnTo>
                <a:lnTo>
                  <a:pt x="15263510" y="4426418"/>
                </a:lnTo>
                <a:lnTo>
                  <a:pt x="0" y="44264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355574" y="3039828"/>
            <a:ext cx="17576852" cy="7247172"/>
          </a:xfrm>
          <a:custGeom>
            <a:avLst/>
            <a:gdLst/>
            <a:ahLst/>
            <a:cxnLst/>
            <a:rect l="l" t="t" r="r" b="b"/>
            <a:pathLst>
              <a:path w="17576852" h="7247172">
                <a:moveTo>
                  <a:pt x="0" y="0"/>
                </a:moveTo>
                <a:lnTo>
                  <a:pt x="17576852" y="0"/>
                </a:lnTo>
                <a:lnTo>
                  <a:pt x="17576852" y="7247172"/>
                </a:lnTo>
                <a:lnTo>
                  <a:pt x="0" y="7247172"/>
                </a:lnTo>
                <a:lnTo>
                  <a:pt x="0" y="0"/>
                </a:lnTo>
                <a:close/>
              </a:path>
            </a:pathLst>
          </a:custGeom>
          <a:blipFill>
            <a:blip r:embed="rId6"/>
            <a:stretch>
              <a:fillRect/>
            </a:stretch>
          </a:blipFill>
        </p:spPr>
      </p:sp>
      <p:sp>
        <p:nvSpPr>
          <p:cNvPr id="5" name="TextBox 5"/>
          <p:cNvSpPr txBox="1"/>
          <p:nvPr/>
        </p:nvSpPr>
        <p:spPr>
          <a:xfrm>
            <a:off x="1028700" y="302977"/>
            <a:ext cx="16675801" cy="2736851"/>
          </a:xfrm>
          <a:prstGeom prst="rect">
            <a:avLst/>
          </a:prstGeom>
        </p:spPr>
        <p:txBody>
          <a:bodyPr lIns="0" tIns="0" rIns="0" bIns="0" rtlCol="0" anchor="t">
            <a:spAutoFit/>
          </a:bodyPr>
          <a:lstStyle/>
          <a:p>
            <a:pPr algn="ctr">
              <a:lnSpc>
                <a:spcPts val="22399"/>
              </a:lnSpc>
            </a:pPr>
            <a:r>
              <a:rPr lang="en-US" sz="15999">
                <a:solidFill>
                  <a:srgbClr val="2E3564"/>
                </a:solidFill>
                <a:ea typeface="Noto Serif Bold Italics"/>
              </a:rPr>
              <a:t>뇌졸증 증상</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61925"/>
            <a:ext cx="18288000" cy="1533525"/>
          </a:xfrm>
          <a:prstGeom prst="rect">
            <a:avLst/>
          </a:prstGeom>
        </p:spPr>
        <p:txBody>
          <a:bodyPr lIns="0" tIns="0" rIns="0" bIns="0" rtlCol="0" anchor="t">
            <a:spAutoFit/>
          </a:bodyPr>
          <a:lstStyle/>
          <a:p>
            <a:pPr algn="ctr">
              <a:lnSpc>
                <a:spcPts val="12599"/>
              </a:lnSpc>
            </a:pPr>
            <a:r>
              <a:rPr lang="en-US" sz="9000">
                <a:solidFill>
                  <a:srgbClr val="000000"/>
                </a:solidFill>
                <a:ea typeface="Open Sans Extra Bold"/>
              </a:rPr>
              <a:t>뇌졸증 증상!</a:t>
            </a:r>
          </a:p>
        </p:txBody>
      </p:sp>
      <p:sp>
        <p:nvSpPr>
          <p:cNvPr id="3" name="TextBox 3"/>
          <p:cNvSpPr txBox="1"/>
          <p:nvPr/>
        </p:nvSpPr>
        <p:spPr>
          <a:xfrm>
            <a:off x="953099" y="5381625"/>
            <a:ext cx="16381803" cy="1101726"/>
          </a:xfrm>
          <a:prstGeom prst="rect">
            <a:avLst/>
          </a:prstGeom>
        </p:spPr>
        <p:txBody>
          <a:bodyPr lIns="0" tIns="0" rIns="0" bIns="0" rtlCol="0" anchor="t">
            <a:spAutoFit/>
          </a:bodyPr>
          <a:lstStyle/>
          <a:p>
            <a:pPr algn="ctr">
              <a:lnSpc>
                <a:spcPts val="9099"/>
              </a:lnSpc>
              <a:spcBef>
                <a:spcPct val="0"/>
              </a:spcBef>
            </a:pPr>
            <a:r>
              <a:rPr lang="en-US" sz="6499">
                <a:solidFill>
                  <a:srgbClr val="004AAD"/>
                </a:solidFill>
                <a:ea typeface="Open Sans Extra Bold"/>
              </a:rPr>
              <a:t>한 쪽 또는 양쪽의 신체 약화</a:t>
            </a:r>
          </a:p>
        </p:txBody>
      </p:sp>
      <p:sp>
        <p:nvSpPr>
          <p:cNvPr id="4" name="TextBox 4"/>
          <p:cNvSpPr txBox="1"/>
          <p:nvPr/>
        </p:nvSpPr>
        <p:spPr>
          <a:xfrm>
            <a:off x="11162792" y="4041774"/>
            <a:ext cx="6877903" cy="1101726"/>
          </a:xfrm>
          <a:prstGeom prst="rect">
            <a:avLst/>
          </a:prstGeom>
        </p:spPr>
        <p:txBody>
          <a:bodyPr lIns="0" tIns="0" rIns="0" bIns="0" rtlCol="0" anchor="t">
            <a:spAutoFit/>
          </a:bodyPr>
          <a:lstStyle/>
          <a:p>
            <a:pPr algn="ctr">
              <a:lnSpc>
                <a:spcPts val="9099"/>
              </a:lnSpc>
              <a:spcBef>
                <a:spcPct val="0"/>
              </a:spcBef>
            </a:pPr>
            <a:r>
              <a:rPr lang="en-US" sz="6499">
                <a:solidFill>
                  <a:srgbClr val="FF1616"/>
                </a:solidFill>
                <a:ea typeface="Open Sans Extra Bold"/>
              </a:rPr>
              <a:t>시력 변화</a:t>
            </a:r>
          </a:p>
        </p:txBody>
      </p:sp>
      <p:sp>
        <p:nvSpPr>
          <p:cNvPr id="5" name="TextBox 5"/>
          <p:cNvSpPr txBox="1"/>
          <p:nvPr/>
        </p:nvSpPr>
        <p:spPr>
          <a:xfrm>
            <a:off x="2510181" y="2700373"/>
            <a:ext cx="12139918" cy="1101726"/>
          </a:xfrm>
          <a:prstGeom prst="rect">
            <a:avLst/>
          </a:prstGeom>
        </p:spPr>
        <p:txBody>
          <a:bodyPr lIns="0" tIns="0" rIns="0" bIns="0" rtlCol="0" anchor="t">
            <a:spAutoFit/>
          </a:bodyPr>
          <a:lstStyle/>
          <a:p>
            <a:pPr algn="ctr">
              <a:lnSpc>
                <a:spcPts val="9099"/>
              </a:lnSpc>
              <a:spcBef>
                <a:spcPct val="0"/>
              </a:spcBef>
            </a:pPr>
            <a:r>
              <a:rPr lang="en-US" sz="6499">
                <a:solidFill>
                  <a:srgbClr val="D103D1"/>
                </a:solidFill>
                <a:ea typeface="Open Sans Extra Bold"/>
              </a:rPr>
              <a:t>균형 감각 상실 / 어지럼증</a:t>
            </a:r>
          </a:p>
        </p:txBody>
      </p:sp>
      <p:sp>
        <p:nvSpPr>
          <p:cNvPr id="6" name="TextBox 6"/>
          <p:cNvSpPr txBox="1"/>
          <p:nvPr/>
        </p:nvSpPr>
        <p:spPr>
          <a:xfrm>
            <a:off x="229508" y="4041774"/>
            <a:ext cx="7469708" cy="1101726"/>
          </a:xfrm>
          <a:prstGeom prst="rect">
            <a:avLst/>
          </a:prstGeom>
        </p:spPr>
        <p:txBody>
          <a:bodyPr lIns="0" tIns="0" rIns="0" bIns="0" rtlCol="0" anchor="t">
            <a:spAutoFit/>
          </a:bodyPr>
          <a:lstStyle/>
          <a:p>
            <a:pPr algn="ctr">
              <a:lnSpc>
                <a:spcPts val="9099"/>
              </a:lnSpc>
              <a:spcBef>
                <a:spcPct val="0"/>
              </a:spcBef>
            </a:pPr>
            <a:r>
              <a:rPr lang="en-US" sz="6499">
                <a:solidFill>
                  <a:srgbClr val="FF914D"/>
                </a:solidFill>
                <a:ea typeface="Open Sans Extra Bold"/>
              </a:rPr>
              <a:t>시력 변화</a:t>
            </a:r>
          </a:p>
        </p:txBody>
      </p:sp>
      <p:sp>
        <p:nvSpPr>
          <p:cNvPr id="7" name="TextBox 7"/>
          <p:cNvSpPr txBox="1"/>
          <p:nvPr/>
        </p:nvSpPr>
        <p:spPr>
          <a:xfrm>
            <a:off x="3508253" y="1505588"/>
            <a:ext cx="11658912" cy="1027778"/>
          </a:xfrm>
          <a:prstGeom prst="rect">
            <a:avLst/>
          </a:prstGeom>
        </p:spPr>
        <p:txBody>
          <a:bodyPr lIns="0" tIns="0" rIns="0" bIns="0" rtlCol="0" anchor="t">
            <a:spAutoFit/>
          </a:bodyPr>
          <a:lstStyle/>
          <a:p>
            <a:pPr marL="0" lvl="0" indent="0" algn="ctr">
              <a:lnSpc>
                <a:spcPts val="8450"/>
              </a:lnSpc>
              <a:spcBef>
                <a:spcPct val="0"/>
              </a:spcBef>
            </a:pPr>
            <a:r>
              <a:rPr lang="en-US" sz="6036">
                <a:solidFill>
                  <a:srgbClr val="000000"/>
                </a:solidFill>
                <a:ea typeface="Open Sans"/>
              </a:rPr>
              <a:t>갑작스럽고 이해할 수 없는 징후들</a:t>
            </a:r>
          </a:p>
        </p:txBody>
      </p:sp>
      <p:sp>
        <p:nvSpPr>
          <p:cNvPr id="8" name="TextBox 8"/>
          <p:cNvSpPr txBox="1"/>
          <p:nvPr/>
        </p:nvSpPr>
        <p:spPr>
          <a:xfrm>
            <a:off x="2095630" y="6549989"/>
            <a:ext cx="14821721" cy="2254251"/>
          </a:xfrm>
          <a:prstGeom prst="rect">
            <a:avLst/>
          </a:prstGeom>
        </p:spPr>
        <p:txBody>
          <a:bodyPr lIns="0" tIns="0" rIns="0" bIns="0" rtlCol="0" anchor="t">
            <a:spAutoFit/>
          </a:bodyPr>
          <a:lstStyle/>
          <a:p>
            <a:pPr algn="ctr">
              <a:lnSpc>
                <a:spcPts val="9099"/>
              </a:lnSpc>
            </a:pPr>
            <a:r>
              <a:rPr lang="en-US" sz="6499">
                <a:solidFill>
                  <a:srgbClr val="008000"/>
                </a:solidFill>
                <a:ea typeface="Open Sans Extra Bold"/>
              </a:rPr>
              <a:t>단어를 이해하거나 </a:t>
            </a:r>
          </a:p>
          <a:p>
            <a:pPr marL="0" lvl="0" indent="0" algn="ctr">
              <a:lnSpc>
                <a:spcPts val="9099"/>
              </a:lnSpc>
              <a:spcBef>
                <a:spcPct val="0"/>
              </a:spcBef>
            </a:pPr>
            <a:r>
              <a:rPr lang="en-US" sz="6499">
                <a:solidFill>
                  <a:srgbClr val="008000"/>
                </a:solidFill>
                <a:ea typeface="Open Sans Extra Bold"/>
              </a:rPr>
              <a:t>단어나 문장을 형성하기 어려움</a:t>
            </a:r>
          </a:p>
        </p:txBody>
      </p:sp>
      <p:sp>
        <p:nvSpPr>
          <p:cNvPr id="9" name="TextBox 9"/>
          <p:cNvSpPr txBox="1"/>
          <p:nvPr/>
        </p:nvSpPr>
        <p:spPr>
          <a:xfrm>
            <a:off x="3508253" y="9042365"/>
            <a:ext cx="12556978" cy="970566"/>
          </a:xfrm>
          <a:prstGeom prst="rect">
            <a:avLst/>
          </a:prstGeom>
        </p:spPr>
        <p:txBody>
          <a:bodyPr lIns="0" tIns="0" rIns="0" bIns="0" rtlCol="0" anchor="t">
            <a:spAutoFit/>
          </a:bodyPr>
          <a:lstStyle/>
          <a:p>
            <a:pPr marL="0" lvl="0" indent="0" algn="ctr">
              <a:lnSpc>
                <a:spcPts val="7929"/>
              </a:lnSpc>
              <a:spcBef>
                <a:spcPct val="0"/>
              </a:spcBef>
            </a:pPr>
            <a:r>
              <a:rPr lang="en-US" sz="5663">
                <a:solidFill>
                  <a:srgbClr val="000000"/>
                </a:solidFill>
                <a:ea typeface="Open Sans"/>
              </a:rPr>
              <a:t>이런 징후들은 시작되었다가 멈출 수 있음</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tacy Stroke">
            <a:hlinkClick r:id="" action="ppaction://media"/>
            <a:extLst>
              <a:ext uri="{FF2B5EF4-FFF2-40B4-BE49-F238E27FC236}">
                <a16:creationId xmlns:a16="http://schemas.microsoft.com/office/drawing/2014/main" id="{B77EC34F-AA2D-F3DA-2ED2-5250D3B91E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67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13235" b="13235"/>
          <a:stretch>
            <a:fillRect/>
          </a:stretch>
        </p:blipFill>
        <p:spPr>
          <a:xfrm>
            <a:off x="0" y="0"/>
            <a:ext cx="18288000" cy="10287000"/>
          </a:xfrm>
          <a:prstGeom prst="rect">
            <a:avLst/>
          </a:prstGeom>
        </p:spPr>
      </p:pic>
      <p:sp>
        <p:nvSpPr>
          <p:cNvPr id="3" name="TextBox 3"/>
          <p:cNvSpPr txBox="1"/>
          <p:nvPr/>
        </p:nvSpPr>
        <p:spPr>
          <a:xfrm>
            <a:off x="328662" y="485874"/>
            <a:ext cx="4824689" cy="6196329"/>
          </a:xfrm>
          <a:prstGeom prst="rect">
            <a:avLst/>
          </a:prstGeom>
        </p:spPr>
        <p:txBody>
          <a:bodyPr lIns="0" tIns="0" rIns="0" bIns="0" rtlCol="0" anchor="t">
            <a:spAutoFit/>
          </a:bodyPr>
          <a:lstStyle/>
          <a:p>
            <a:pPr algn="ctr">
              <a:lnSpc>
                <a:spcPts val="12320"/>
              </a:lnSpc>
            </a:pPr>
            <a:r>
              <a:rPr lang="en-US" sz="8800">
                <a:solidFill>
                  <a:srgbClr val="000000"/>
                </a:solidFill>
                <a:ea typeface="Open Sans Extra Bold"/>
              </a:rPr>
              <a:t>뇌졸중을 한 번 </a:t>
            </a:r>
          </a:p>
          <a:p>
            <a:pPr algn="ctr">
              <a:lnSpc>
                <a:spcPts val="12320"/>
              </a:lnSpc>
            </a:pPr>
            <a:r>
              <a:rPr lang="en-US" sz="8800">
                <a:solidFill>
                  <a:srgbClr val="000000"/>
                </a:solidFill>
                <a:ea typeface="Open Sans Extra Bold"/>
              </a:rPr>
              <a:t>본 적이 </a:t>
            </a:r>
          </a:p>
          <a:p>
            <a:pPr algn="ctr">
              <a:lnSpc>
                <a:spcPts val="12320"/>
              </a:lnSpc>
            </a:pPr>
            <a:r>
              <a:rPr lang="en-US" sz="8800">
                <a:solidFill>
                  <a:srgbClr val="000000"/>
                </a:solidFill>
                <a:ea typeface="Open Sans Extra Bold"/>
              </a:rPr>
              <a:t>있다면,</a:t>
            </a:r>
          </a:p>
        </p:txBody>
      </p:sp>
      <p:sp>
        <p:nvSpPr>
          <p:cNvPr id="4" name="TextBox 4"/>
          <p:cNvSpPr txBox="1"/>
          <p:nvPr/>
        </p:nvSpPr>
        <p:spPr>
          <a:xfrm>
            <a:off x="13709216" y="485874"/>
            <a:ext cx="4578784" cy="9320529"/>
          </a:xfrm>
          <a:prstGeom prst="rect">
            <a:avLst/>
          </a:prstGeom>
        </p:spPr>
        <p:txBody>
          <a:bodyPr lIns="0" tIns="0" rIns="0" bIns="0" rtlCol="0" anchor="t">
            <a:spAutoFit/>
          </a:bodyPr>
          <a:lstStyle/>
          <a:p>
            <a:pPr algn="ctr">
              <a:lnSpc>
                <a:spcPts val="12320"/>
              </a:lnSpc>
            </a:pPr>
            <a:r>
              <a:rPr lang="en-US" sz="8800">
                <a:solidFill>
                  <a:srgbClr val="000000"/>
                </a:solidFill>
                <a:ea typeface="Open Sans Extra Bold"/>
              </a:rPr>
              <a:t>여러분은 그저 </a:t>
            </a:r>
          </a:p>
          <a:p>
            <a:pPr algn="ctr">
              <a:lnSpc>
                <a:spcPts val="12320"/>
              </a:lnSpc>
            </a:pPr>
            <a:r>
              <a:rPr lang="en-US" sz="8800">
                <a:solidFill>
                  <a:srgbClr val="000000"/>
                </a:solidFill>
                <a:ea typeface="Open Sans Extra Bold"/>
              </a:rPr>
              <a:t>하나의 </a:t>
            </a:r>
          </a:p>
          <a:p>
            <a:pPr algn="ctr">
              <a:lnSpc>
                <a:spcPts val="12320"/>
              </a:lnSpc>
            </a:pPr>
            <a:r>
              <a:rPr lang="en-US" sz="8800">
                <a:solidFill>
                  <a:srgbClr val="000000"/>
                </a:solidFill>
                <a:ea typeface="Open Sans Extra Bold"/>
              </a:rPr>
              <a:t>뇌졸중을 본 것일 뿐입니다.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sp>
        <p:nvSpPr>
          <p:cNvPr id="2" name="TextBox 2"/>
          <p:cNvSpPr txBox="1"/>
          <p:nvPr/>
        </p:nvSpPr>
        <p:spPr>
          <a:xfrm>
            <a:off x="574923" y="7808939"/>
            <a:ext cx="17138154" cy="1005204"/>
          </a:xfrm>
          <a:prstGeom prst="rect">
            <a:avLst/>
          </a:prstGeom>
        </p:spPr>
        <p:txBody>
          <a:bodyPr lIns="0" tIns="0" rIns="0" bIns="0" rtlCol="0" anchor="t">
            <a:spAutoFit/>
          </a:bodyPr>
          <a:lstStyle/>
          <a:p>
            <a:pPr algn="ctr">
              <a:lnSpc>
                <a:spcPts val="8120"/>
              </a:lnSpc>
              <a:spcBef>
                <a:spcPct val="0"/>
              </a:spcBef>
            </a:pPr>
            <a:r>
              <a:rPr lang="en-US" sz="5800">
                <a:solidFill>
                  <a:srgbClr val="000000"/>
                </a:solidFill>
                <a:ea typeface="Open Sans Extra Bold"/>
              </a:rPr>
              <a:t>인터뷰 도중 론 폴 하원의원에게 뇌졸중이 온 영상입니다.</a:t>
            </a:r>
          </a:p>
        </p:txBody>
      </p:sp>
      <p:sp>
        <p:nvSpPr>
          <p:cNvPr id="3" name="TextBox 3"/>
          <p:cNvSpPr txBox="1"/>
          <p:nvPr/>
        </p:nvSpPr>
        <p:spPr>
          <a:xfrm>
            <a:off x="3109540" y="374650"/>
            <a:ext cx="12068919" cy="1078230"/>
          </a:xfrm>
          <a:prstGeom prst="rect">
            <a:avLst/>
          </a:prstGeom>
        </p:spPr>
        <p:txBody>
          <a:bodyPr lIns="0" tIns="0" rIns="0" bIns="0" rtlCol="0" anchor="t">
            <a:spAutoFit/>
          </a:bodyPr>
          <a:lstStyle/>
          <a:p>
            <a:pPr algn="ctr">
              <a:lnSpc>
                <a:spcPts val="8820"/>
              </a:lnSpc>
              <a:spcBef>
                <a:spcPct val="0"/>
              </a:spcBef>
            </a:pPr>
            <a:r>
              <a:rPr lang="en-US" sz="6300">
                <a:solidFill>
                  <a:srgbClr val="000000"/>
                </a:solidFill>
                <a:ea typeface="Open Sans Extra Bold"/>
              </a:rPr>
              <a:t>어떤 뇌졸중 징후를 발견하셨습니까?</a:t>
            </a:r>
          </a:p>
        </p:txBody>
      </p:sp>
      <p:pic>
        <p:nvPicPr>
          <p:cNvPr id="4" name="Korean Stroke Smart--General Presentation (3)">
            <a:hlinkClick r:id="" action="ppaction://media"/>
            <a:extLst>
              <a:ext uri="{FF2B5EF4-FFF2-40B4-BE49-F238E27FC236}">
                <a16:creationId xmlns:a16="http://schemas.microsoft.com/office/drawing/2014/main" id="{B6BE1DB3-6F90-D82B-93A1-70099D4EB0C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6225" b="6225"/>
          <a:stretch>
            <a:fillRect/>
          </a:stretch>
        </p:blipFill>
        <p:spPr>
          <a:xfrm>
            <a:off x="0" y="0"/>
            <a:ext cx="18288000" cy="10287000"/>
          </a:xfrm>
          <a:prstGeom prst="rect">
            <a:avLst/>
          </a:prstGeom>
        </p:spPr>
      </p:pic>
      <p:sp>
        <p:nvSpPr>
          <p:cNvPr id="3" name="TextBox 3"/>
          <p:cNvSpPr txBox="1"/>
          <p:nvPr/>
        </p:nvSpPr>
        <p:spPr>
          <a:xfrm>
            <a:off x="228600" y="0"/>
            <a:ext cx="10808383" cy="8163577"/>
          </a:xfrm>
          <a:prstGeom prst="rect">
            <a:avLst/>
          </a:prstGeom>
        </p:spPr>
        <p:txBody>
          <a:bodyPr lIns="0" tIns="0" rIns="0" bIns="0" rtlCol="0" anchor="t">
            <a:spAutoFit/>
          </a:bodyPr>
          <a:lstStyle/>
          <a:p>
            <a:pPr algn="ctr">
              <a:lnSpc>
                <a:spcPts val="16239"/>
              </a:lnSpc>
            </a:pPr>
            <a:r>
              <a:rPr lang="en-US" sz="11599" dirty="0">
                <a:solidFill>
                  <a:srgbClr val="000000"/>
                </a:solidFill>
                <a:ea typeface="Open Sans Extra Bold"/>
              </a:rPr>
              <a:t>론 폴 </a:t>
            </a:r>
            <a:r>
              <a:rPr lang="en-US" sz="11599" dirty="0" err="1">
                <a:solidFill>
                  <a:srgbClr val="000000"/>
                </a:solidFill>
                <a:ea typeface="Open Sans Extra Bold"/>
              </a:rPr>
              <a:t>하원의원의</a:t>
            </a:r>
            <a:r>
              <a:rPr lang="en-US" sz="11599" dirty="0">
                <a:solidFill>
                  <a:srgbClr val="000000"/>
                </a:solidFill>
                <a:ea typeface="Open Sans Extra Bold"/>
              </a:rPr>
              <a:t> </a:t>
            </a:r>
            <a:r>
              <a:rPr lang="en-US" sz="11599" dirty="0" err="1">
                <a:solidFill>
                  <a:srgbClr val="000000"/>
                </a:solidFill>
                <a:ea typeface="Open Sans Extra Bold"/>
              </a:rPr>
              <a:t>뇌졸중</a:t>
            </a:r>
            <a:r>
              <a:rPr lang="en-US" sz="11599" dirty="0">
                <a:solidFill>
                  <a:srgbClr val="000000"/>
                </a:solidFill>
                <a:ea typeface="Open Sans Extra Bold"/>
              </a:rPr>
              <a:t> </a:t>
            </a:r>
            <a:r>
              <a:rPr lang="en-US" sz="11599" dirty="0" err="1">
                <a:solidFill>
                  <a:srgbClr val="000000"/>
                </a:solidFill>
                <a:ea typeface="Open Sans Extra Bold"/>
              </a:rPr>
              <a:t>징후는</a:t>
            </a:r>
            <a:r>
              <a:rPr lang="en-US" sz="11599" dirty="0">
                <a:solidFill>
                  <a:srgbClr val="000000"/>
                </a:solidFill>
                <a:ea typeface="Open Sans Extra Bold"/>
              </a:rPr>
              <a:t> </a:t>
            </a:r>
          </a:p>
          <a:p>
            <a:pPr algn="ctr">
              <a:lnSpc>
                <a:spcPts val="16239"/>
              </a:lnSpc>
            </a:pPr>
            <a:r>
              <a:rPr lang="en-US" sz="11599" dirty="0" err="1">
                <a:solidFill>
                  <a:srgbClr val="000000"/>
                </a:solidFill>
                <a:ea typeface="Open Sans Extra Bold"/>
              </a:rPr>
              <a:t>어떻게</a:t>
            </a:r>
            <a:r>
              <a:rPr lang="en-US" sz="11599" dirty="0">
                <a:solidFill>
                  <a:srgbClr val="000000"/>
                </a:solidFill>
                <a:ea typeface="Open Sans Extra Bold"/>
              </a:rPr>
              <a:t> </a:t>
            </a:r>
          </a:p>
          <a:p>
            <a:pPr algn="ctr">
              <a:lnSpc>
                <a:spcPts val="16239"/>
              </a:lnSpc>
            </a:pPr>
            <a:r>
              <a:rPr lang="en-US" sz="11599" dirty="0" err="1">
                <a:solidFill>
                  <a:srgbClr val="000000"/>
                </a:solidFill>
                <a:ea typeface="Open Sans Extra Bold"/>
              </a:rPr>
              <a:t>나타났습니까</a:t>
            </a:r>
            <a:r>
              <a:rPr lang="en-US" sz="11599" dirty="0">
                <a:solidFill>
                  <a:srgbClr val="000000"/>
                </a:solidFill>
                <a:ea typeface="Open Sans Extra Bold"/>
              </a:rPr>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AF552F"/>
        </a:solidFill>
        <a:effectLst/>
      </p:bgPr>
    </p:bg>
    <p:spTree>
      <p:nvGrpSpPr>
        <p:cNvPr id="1" name=""/>
        <p:cNvGrpSpPr/>
        <p:nvPr/>
      </p:nvGrpSpPr>
      <p:grpSpPr>
        <a:xfrm>
          <a:off x="0" y="0"/>
          <a:ext cx="0" cy="0"/>
          <a:chOff x="0" y="0"/>
          <a:chExt cx="0" cy="0"/>
        </a:xfrm>
      </p:grpSpPr>
      <p:sp>
        <p:nvSpPr>
          <p:cNvPr id="2" name="Freeform 2"/>
          <p:cNvSpPr/>
          <p:nvPr/>
        </p:nvSpPr>
        <p:spPr>
          <a:xfrm>
            <a:off x="3787694" y="-84"/>
            <a:ext cx="14559806" cy="10287000"/>
          </a:xfrm>
          <a:custGeom>
            <a:avLst/>
            <a:gdLst/>
            <a:ahLst/>
            <a:cxnLst/>
            <a:rect l="l" t="t" r="r" b="b"/>
            <a:pathLst>
              <a:path w="14559806" h="10287000">
                <a:moveTo>
                  <a:pt x="0" y="0"/>
                </a:moveTo>
                <a:lnTo>
                  <a:pt x="14559806" y="0"/>
                </a:lnTo>
                <a:lnTo>
                  <a:pt x="14559806" y="10287000"/>
                </a:lnTo>
                <a:lnTo>
                  <a:pt x="0" y="10287000"/>
                </a:lnTo>
                <a:lnTo>
                  <a:pt x="0" y="0"/>
                </a:lnTo>
                <a:close/>
              </a:path>
            </a:pathLst>
          </a:custGeom>
          <a:blipFill>
            <a:blip r:embed="rId3"/>
            <a:stretch>
              <a:fillRect t="-8171" r="-10707" b="-8171"/>
            </a:stretch>
          </a:blipFill>
        </p:spPr>
      </p:sp>
      <p:pic>
        <p:nvPicPr>
          <p:cNvPr id="3" name="Picture 3"/>
          <p:cNvPicPr>
            <a:picLocks noChangeAspect="1"/>
          </p:cNvPicPr>
          <p:nvPr/>
        </p:nvPicPr>
        <p:blipFill>
          <a:blip r:embed="rId4"/>
          <a:srcRect/>
          <a:stretch>
            <a:fillRect/>
          </a:stretch>
        </p:blipFill>
        <p:spPr>
          <a:xfrm>
            <a:off x="0" y="472703"/>
            <a:ext cx="3728194" cy="3541784"/>
          </a:xfrm>
          <a:prstGeom prst="rect">
            <a:avLst/>
          </a:prstGeom>
        </p:spPr>
      </p:pic>
      <p:sp>
        <p:nvSpPr>
          <p:cNvPr id="4" name="TextBox 4"/>
          <p:cNvSpPr txBox="1"/>
          <p:nvPr/>
        </p:nvSpPr>
        <p:spPr>
          <a:xfrm rot="-1090488">
            <a:off x="632080" y="3417913"/>
            <a:ext cx="7100659" cy="6654386"/>
          </a:xfrm>
          <a:prstGeom prst="rect">
            <a:avLst/>
          </a:prstGeom>
        </p:spPr>
        <p:txBody>
          <a:bodyPr lIns="0" tIns="0" rIns="0" bIns="0" rtlCol="0" anchor="t">
            <a:spAutoFit/>
          </a:bodyPr>
          <a:lstStyle/>
          <a:p>
            <a:pPr algn="ctr">
              <a:lnSpc>
                <a:spcPts val="13183"/>
              </a:lnSpc>
            </a:pPr>
            <a:r>
              <a:rPr lang="en-US" sz="9400" dirty="0" err="1">
                <a:solidFill>
                  <a:srgbClr val="FEFAF9"/>
                </a:solidFill>
                <a:ea typeface="Gagalin"/>
              </a:rPr>
              <a:t>시간의</a:t>
            </a:r>
            <a:r>
              <a:rPr lang="en-US" sz="9400" dirty="0">
                <a:solidFill>
                  <a:srgbClr val="FEFAF9"/>
                </a:solidFill>
                <a:ea typeface="Gagalin"/>
              </a:rPr>
              <a:t> </a:t>
            </a:r>
            <a:r>
              <a:rPr lang="en-US" sz="9400" dirty="0" err="1">
                <a:solidFill>
                  <a:srgbClr val="FEFAF9"/>
                </a:solidFill>
                <a:ea typeface="Gagalin"/>
              </a:rPr>
              <a:t>지체는</a:t>
            </a:r>
            <a:r>
              <a:rPr lang="en-US" sz="9400" dirty="0">
                <a:solidFill>
                  <a:srgbClr val="FEFAF9"/>
                </a:solidFill>
                <a:ea typeface="Gagalin"/>
              </a:rPr>
              <a:t> </a:t>
            </a:r>
          </a:p>
          <a:p>
            <a:pPr algn="ctr">
              <a:lnSpc>
                <a:spcPts val="13183"/>
              </a:lnSpc>
            </a:pPr>
            <a:r>
              <a:rPr lang="en-US" sz="9400" dirty="0" err="1">
                <a:solidFill>
                  <a:srgbClr val="FEFAF9"/>
                </a:solidFill>
                <a:ea typeface="Gagalin"/>
              </a:rPr>
              <a:t>뇌의</a:t>
            </a:r>
            <a:r>
              <a:rPr lang="en-US" sz="9400" dirty="0">
                <a:solidFill>
                  <a:srgbClr val="FEFAF9"/>
                </a:solidFill>
                <a:ea typeface="Gagalin"/>
              </a:rPr>
              <a:t> </a:t>
            </a:r>
            <a:r>
              <a:rPr lang="en-US" sz="9400" dirty="0" err="1">
                <a:solidFill>
                  <a:srgbClr val="FEFAF9"/>
                </a:solidFill>
                <a:ea typeface="Gagalin"/>
              </a:rPr>
              <a:t>상태와</a:t>
            </a:r>
            <a:r>
              <a:rPr lang="en-US" sz="9400" dirty="0">
                <a:solidFill>
                  <a:srgbClr val="FEFAF9"/>
                </a:solidFill>
                <a:ea typeface="Gagalin"/>
              </a:rPr>
              <a:t> </a:t>
            </a:r>
            <a:r>
              <a:rPr lang="en-US" sz="9400" dirty="0" err="1">
                <a:solidFill>
                  <a:srgbClr val="FEFAF9"/>
                </a:solidFill>
                <a:ea typeface="Gagalin"/>
              </a:rPr>
              <a:t>직결됩니다</a:t>
            </a:r>
            <a:endParaRPr lang="en-US" sz="9400" dirty="0">
              <a:solidFill>
                <a:srgbClr val="FEFAF9"/>
              </a:solidFill>
              <a:ea typeface="Gagali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8256" b="8256"/>
          <a:stretch>
            <a:fillRect/>
          </a:stretch>
        </p:blipFill>
        <p:spPr>
          <a:xfrm>
            <a:off x="0" y="0"/>
            <a:ext cx="18288000" cy="10287000"/>
          </a:xfrm>
          <a:prstGeom prst="rect">
            <a:avLst/>
          </a:prstGeom>
        </p:spPr>
      </p:pic>
      <p:sp>
        <p:nvSpPr>
          <p:cNvPr id="3" name="TextBox 3"/>
          <p:cNvSpPr txBox="1"/>
          <p:nvPr/>
        </p:nvSpPr>
        <p:spPr>
          <a:xfrm>
            <a:off x="9139238" y="4295775"/>
            <a:ext cx="9525" cy="1533525"/>
          </a:xfrm>
          <a:prstGeom prst="rect">
            <a:avLst/>
          </a:prstGeom>
        </p:spPr>
        <p:txBody>
          <a:bodyPr lIns="0" tIns="0" rIns="0" bIns="0" rtlCol="0" anchor="t">
            <a:spAutoFit/>
          </a:bodyPr>
          <a:lstStyle/>
          <a:p>
            <a:pPr algn="ctr">
              <a:lnSpc>
                <a:spcPts val="12599"/>
              </a:lnSpc>
            </a:pPr>
            <a:endParaRPr/>
          </a:p>
        </p:txBody>
      </p:sp>
      <p:sp>
        <p:nvSpPr>
          <p:cNvPr id="4" name="TextBox 4"/>
          <p:cNvSpPr txBox="1"/>
          <p:nvPr/>
        </p:nvSpPr>
        <p:spPr>
          <a:xfrm>
            <a:off x="11077081" y="696830"/>
            <a:ext cx="7014873" cy="10779489"/>
          </a:xfrm>
          <a:prstGeom prst="rect">
            <a:avLst/>
          </a:prstGeom>
        </p:spPr>
        <p:txBody>
          <a:bodyPr lIns="0" tIns="0" rIns="0" bIns="0" rtlCol="0" anchor="t">
            <a:spAutoFit/>
          </a:bodyPr>
          <a:lstStyle/>
          <a:p>
            <a:pPr algn="ctr">
              <a:lnSpc>
                <a:spcPts val="10579"/>
              </a:lnSpc>
            </a:pPr>
            <a:r>
              <a:rPr lang="en-US" sz="7400" dirty="0" err="1">
                <a:solidFill>
                  <a:srgbClr val="FF1616"/>
                </a:solidFill>
                <a:ea typeface="Open Sans Bold"/>
              </a:rPr>
              <a:t>대부분의</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환자들이</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너무</a:t>
            </a:r>
            <a:r>
              <a:rPr lang="en-US" sz="7400" dirty="0">
                <a:solidFill>
                  <a:srgbClr val="FF1616"/>
                </a:solidFill>
                <a:ea typeface="Open Sans Bold"/>
              </a:rPr>
              <a:t> </a:t>
            </a:r>
            <a:r>
              <a:rPr lang="en-US" sz="7400" dirty="0" err="1">
                <a:solidFill>
                  <a:srgbClr val="FF1616"/>
                </a:solidFill>
                <a:ea typeface="Open Sans Bold"/>
              </a:rPr>
              <a:t>늦게</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도착하여</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효과적인</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약물</a:t>
            </a:r>
            <a:r>
              <a:rPr lang="en-US" sz="7400" dirty="0">
                <a:solidFill>
                  <a:srgbClr val="FF1616"/>
                </a:solidFill>
                <a:ea typeface="Open Sans Bold"/>
              </a:rPr>
              <a:t> </a:t>
            </a:r>
            <a:r>
              <a:rPr lang="en-US" sz="7400" dirty="0" err="1">
                <a:solidFill>
                  <a:srgbClr val="FF1616"/>
                </a:solidFill>
                <a:ea typeface="Open Sans Bold"/>
              </a:rPr>
              <a:t>치료를</a:t>
            </a:r>
            <a:r>
              <a:rPr lang="en-US" sz="7400" dirty="0">
                <a:solidFill>
                  <a:srgbClr val="FF1616"/>
                </a:solidFill>
                <a:ea typeface="Open Sans Bold"/>
              </a:rPr>
              <a:t> </a:t>
            </a:r>
          </a:p>
          <a:p>
            <a:pPr algn="ctr">
              <a:lnSpc>
                <a:spcPts val="10579"/>
              </a:lnSpc>
            </a:pPr>
            <a:r>
              <a:rPr lang="en-US" sz="7400" dirty="0" err="1">
                <a:solidFill>
                  <a:srgbClr val="FF1616"/>
                </a:solidFill>
                <a:ea typeface="Open Sans Bold"/>
              </a:rPr>
              <a:t>받을</a:t>
            </a:r>
            <a:r>
              <a:rPr lang="en-US" sz="7400" dirty="0">
                <a:solidFill>
                  <a:srgbClr val="FF1616"/>
                </a:solidFill>
                <a:ea typeface="Open Sans Bold"/>
              </a:rPr>
              <a:t> 수 </a:t>
            </a:r>
            <a:r>
              <a:rPr lang="en-US" sz="7400" dirty="0" err="1">
                <a:solidFill>
                  <a:srgbClr val="FF1616"/>
                </a:solidFill>
                <a:ea typeface="Open Sans Bold"/>
              </a:rPr>
              <a:t>없습니다</a:t>
            </a:r>
            <a:r>
              <a:rPr lang="en-US" sz="7400" dirty="0">
                <a:solidFill>
                  <a:srgbClr val="FF1616"/>
                </a:solidFill>
                <a:ea typeface="Open Sans Bold"/>
              </a:rPr>
              <a:t>.</a:t>
            </a:r>
          </a:p>
        </p:txBody>
      </p:sp>
      <p:sp>
        <p:nvSpPr>
          <p:cNvPr id="5" name="TextBox 5"/>
          <p:cNvSpPr txBox="1"/>
          <p:nvPr/>
        </p:nvSpPr>
        <p:spPr>
          <a:xfrm>
            <a:off x="10976" y="194990"/>
            <a:ext cx="11066105" cy="1691158"/>
          </a:xfrm>
          <a:prstGeom prst="rect">
            <a:avLst/>
          </a:prstGeom>
        </p:spPr>
        <p:txBody>
          <a:bodyPr lIns="0" tIns="0" rIns="0" bIns="0" rtlCol="0" anchor="t">
            <a:spAutoFit/>
          </a:bodyPr>
          <a:lstStyle/>
          <a:p>
            <a:pPr algn="ctr">
              <a:lnSpc>
                <a:spcPts val="13886"/>
              </a:lnSpc>
            </a:pPr>
            <a:r>
              <a:rPr lang="en-US" sz="9918">
                <a:solidFill>
                  <a:srgbClr val="FF1616"/>
                </a:solidFill>
                <a:latin typeface="Open Sans Bold"/>
              </a:rPr>
              <a:t>1-1-9에 전화하세요</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4811072" y="0"/>
            <a:ext cx="13476928" cy="10287000"/>
          </a:xfrm>
          <a:custGeom>
            <a:avLst/>
            <a:gdLst/>
            <a:ahLst/>
            <a:cxnLst/>
            <a:rect l="l" t="t" r="r" b="b"/>
            <a:pathLst>
              <a:path w="13476928" h="10287000">
                <a:moveTo>
                  <a:pt x="0" y="0"/>
                </a:moveTo>
                <a:lnTo>
                  <a:pt x="13476928" y="0"/>
                </a:lnTo>
                <a:lnTo>
                  <a:pt x="13476928" y="10287000"/>
                </a:lnTo>
                <a:lnTo>
                  <a:pt x="0" y="10287000"/>
                </a:lnTo>
                <a:lnTo>
                  <a:pt x="0" y="0"/>
                </a:lnTo>
                <a:close/>
              </a:path>
            </a:pathLst>
          </a:custGeom>
          <a:blipFill>
            <a:blip r:embed="rId4"/>
            <a:stretch>
              <a:fillRect r="-14352"/>
            </a:stretch>
          </a:blipFill>
        </p:spPr>
      </p:sp>
      <p:sp>
        <p:nvSpPr>
          <p:cNvPr id="4" name="TextBox 4"/>
          <p:cNvSpPr txBox="1"/>
          <p:nvPr/>
        </p:nvSpPr>
        <p:spPr>
          <a:xfrm>
            <a:off x="-394395" y="461505"/>
            <a:ext cx="5594492" cy="9211590"/>
          </a:xfrm>
          <a:prstGeom prst="rect">
            <a:avLst/>
          </a:prstGeom>
        </p:spPr>
        <p:txBody>
          <a:bodyPr lIns="0" tIns="0" rIns="0" bIns="0" rtlCol="0" anchor="t">
            <a:spAutoFit/>
          </a:bodyPr>
          <a:lstStyle/>
          <a:p>
            <a:pPr algn="ctr">
              <a:lnSpc>
                <a:spcPts val="10457"/>
              </a:lnSpc>
            </a:pPr>
            <a:r>
              <a:rPr lang="en-US" sz="7469">
                <a:solidFill>
                  <a:srgbClr val="2E3564"/>
                </a:solidFill>
                <a:ea typeface="Intro Rust"/>
              </a:rPr>
              <a:t>직접 </a:t>
            </a:r>
          </a:p>
          <a:p>
            <a:pPr algn="ctr">
              <a:lnSpc>
                <a:spcPts val="10457"/>
              </a:lnSpc>
            </a:pPr>
            <a:r>
              <a:rPr lang="en-US" sz="7469">
                <a:solidFill>
                  <a:srgbClr val="2E3564"/>
                </a:solidFill>
                <a:ea typeface="Intro Rust"/>
              </a:rPr>
              <a:t>운전하지</a:t>
            </a:r>
          </a:p>
          <a:p>
            <a:pPr algn="ctr">
              <a:lnSpc>
                <a:spcPts val="10457"/>
              </a:lnSpc>
            </a:pPr>
            <a:r>
              <a:rPr lang="en-US" sz="7469">
                <a:solidFill>
                  <a:srgbClr val="2E3564"/>
                </a:solidFill>
                <a:ea typeface="Intro Rust"/>
              </a:rPr>
              <a:t>마십시오.</a:t>
            </a:r>
          </a:p>
          <a:p>
            <a:pPr algn="ctr">
              <a:lnSpc>
                <a:spcPts val="10457"/>
              </a:lnSpc>
            </a:pPr>
            <a:r>
              <a:rPr lang="en-US" sz="7469">
                <a:solidFill>
                  <a:srgbClr val="2E3564"/>
                </a:solidFill>
                <a:ea typeface="Intro Rust"/>
              </a:rPr>
              <a:t>뇌 손상이</a:t>
            </a:r>
          </a:p>
          <a:p>
            <a:pPr algn="ctr">
              <a:lnSpc>
                <a:spcPts val="10457"/>
              </a:lnSpc>
            </a:pPr>
            <a:r>
              <a:rPr lang="en-US" sz="7469">
                <a:solidFill>
                  <a:srgbClr val="2E3564"/>
                </a:solidFill>
                <a:ea typeface="Intro Rust"/>
              </a:rPr>
              <a:t>진행되고</a:t>
            </a:r>
          </a:p>
          <a:p>
            <a:pPr algn="ctr">
              <a:lnSpc>
                <a:spcPts val="10457"/>
              </a:lnSpc>
            </a:pPr>
            <a:r>
              <a:rPr lang="en-US" sz="7469">
                <a:solidFill>
                  <a:srgbClr val="2E3564"/>
                </a:solidFill>
                <a:ea typeface="Intro Rust"/>
              </a:rPr>
              <a:t>있습니다.</a:t>
            </a:r>
          </a:p>
          <a:p>
            <a:pPr algn="ctr">
              <a:lnSpc>
                <a:spcPts val="10457"/>
              </a:lnSpc>
            </a:pPr>
            <a:endParaRPr lang="en-US" sz="7469">
              <a:solidFill>
                <a:srgbClr val="2E3564"/>
              </a:solidFill>
              <a:ea typeface="Intro Ru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rot="-740303">
            <a:off x="573405" y="1094346"/>
            <a:ext cx="11130657" cy="8215785"/>
          </a:xfrm>
          <a:custGeom>
            <a:avLst/>
            <a:gdLst/>
            <a:ahLst/>
            <a:cxnLst/>
            <a:rect l="l" t="t" r="r" b="b"/>
            <a:pathLst>
              <a:path w="11130657" h="8215785">
                <a:moveTo>
                  <a:pt x="0" y="0"/>
                </a:moveTo>
                <a:lnTo>
                  <a:pt x="11130657" y="0"/>
                </a:lnTo>
                <a:lnTo>
                  <a:pt x="11130657" y="8215785"/>
                </a:lnTo>
                <a:lnTo>
                  <a:pt x="0" y="8215785"/>
                </a:lnTo>
                <a:lnTo>
                  <a:pt x="0" y="0"/>
                </a:lnTo>
                <a:close/>
              </a:path>
            </a:pathLst>
          </a:custGeom>
          <a:blipFill>
            <a:blip r:embed="rId4"/>
            <a:stretch>
              <a:fillRect l="-7403" r="-4160" b="-764"/>
            </a:stretch>
          </a:blipFill>
        </p:spPr>
      </p:sp>
      <p:sp>
        <p:nvSpPr>
          <p:cNvPr id="4" name="TextBox 4"/>
          <p:cNvSpPr txBox="1"/>
          <p:nvPr/>
        </p:nvSpPr>
        <p:spPr>
          <a:xfrm rot="619222">
            <a:off x="11323792" y="444193"/>
            <a:ext cx="6866326" cy="4896250"/>
          </a:xfrm>
          <a:prstGeom prst="rect">
            <a:avLst/>
          </a:prstGeom>
        </p:spPr>
        <p:txBody>
          <a:bodyPr lIns="0" tIns="0" rIns="0" bIns="0" rtlCol="0" anchor="t">
            <a:spAutoFit/>
          </a:bodyPr>
          <a:lstStyle/>
          <a:p>
            <a:pPr algn="ctr">
              <a:lnSpc>
                <a:spcPts val="9750"/>
              </a:lnSpc>
            </a:pPr>
            <a:r>
              <a:rPr lang="en-US" sz="6964">
                <a:solidFill>
                  <a:srgbClr val="2E3564"/>
                </a:solidFill>
                <a:ea typeface="Intro Rust"/>
              </a:rPr>
              <a:t>구급 대원이 </a:t>
            </a:r>
          </a:p>
          <a:p>
            <a:pPr algn="ctr">
              <a:lnSpc>
                <a:spcPts val="9750"/>
              </a:lnSpc>
            </a:pPr>
            <a:r>
              <a:rPr lang="en-US" sz="6964">
                <a:solidFill>
                  <a:srgbClr val="2E3564"/>
                </a:solidFill>
                <a:ea typeface="Intro Rust"/>
              </a:rPr>
              <a:t>적절한 병원으로 이송해야 </a:t>
            </a:r>
          </a:p>
          <a:p>
            <a:pPr algn="ctr">
              <a:lnSpc>
                <a:spcPts val="9750"/>
              </a:lnSpc>
            </a:pPr>
            <a:r>
              <a:rPr lang="en-US" sz="6964">
                <a:solidFill>
                  <a:srgbClr val="2E3564"/>
                </a:solidFill>
                <a:ea typeface="Intro Rust"/>
              </a:rPr>
              <a:t>합니다</a:t>
            </a:r>
          </a:p>
        </p:txBody>
      </p:sp>
      <p:sp>
        <p:nvSpPr>
          <p:cNvPr id="5" name="Freeform 5"/>
          <p:cNvSpPr/>
          <p:nvPr/>
        </p:nvSpPr>
        <p:spPr>
          <a:xfrm>
            <a:off x="13553136" y="6315633"/>
            <a:ext cx="4734864" cy="3971367"/>
          </a:xfrm>
          <a:custGeom>
            <a:avLst/>
            <a:gdLst/>
            <a:ahLst/>
            <a:cxnLst/>
            <a:rect l="l" t="t" r="r" b="b"/>
            <a:pathLst>
              <a:path w="4734864" h="3971367">
                <a:moveTo>
                  <a:pt x="0" y="0"/>
                </a:moveTo>
                <a:lnTo>
                  <a:pt x="4734864" y="0"/>
                </a:lnTo>
                <a:lnTo>
                  <a:pt x="4734864" y="3971367"/>
                </a:lnTo>
                <a:lnTo>
                  <a:pt x="0" y="3971367"/>
                </a:lnTo>
                <a:lnTo>
                  <a:pt x="0" y="0"/>
                </a:lnTo>
                <a:close/>
              </a:path>
            </a:pathLst>
          </a:custGeom>
          <a:blipFill>
            <a:blip r:embed="rId5"/>
            <a:stretch>
              <a:fillRect/>
            </a:stretch>
          </a:blipFill>
        </p:spPr>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5"/>
          <a:srcRect t="21875" b="21875"/>
          <a:stretch>
            <a:fillRect/>
          </a:stretch>
        </p:blipFill>
        <p:spPr>
          <a:xfrm>
            <a:off x="0" y="0"/>
            <a:ext cx="18288000" cy="10287000"/>
          </a:xfrm>
          <a:prstGeom prst="rect">
            <a:avLst/>
          </a:prstGeom>
        </p:spPr>
      </p:pic>
      <p:sp>
        <p:nvSpPr>
          <p:cNvPr id="3" name="Freeform 3"/>
          <p:cNvSpPr/>
          <p:nvPr/>
        </p:nvSpPr>
        <p:spPr>
          <a:xfrm rot="-959853">
            <a:off x="528012" y="2825547"/>
            <a:ext cx="11274394" cy="5416046"/>
          </a:xfrm>
          <a:custGeom>
            <a:avLst/>
            <a:gdLst/>
            <a:ahLst/>
            <a:cxnLst/>
            <a:rect l="l" t="t" r="r" b="b"/>
            <a:pathLst>
              <a:path w="11274394" h="5416046">
                <a:moveTo>
                  <a:pt x="0" y="0"/>
                </a:moveTo>
                <a:lnTo>
                  <a:pt x="11274394" y="0"/>
                </a:lnTo>
                <a:lnTo>
                  <a:pt x="11274394" y="5416046"/>
                </a:lnTo>
                <a:lnTo>
                  <a:pt x="0" y="5416046"/>
                </a:lnTo>
                <a:lnTo>
                  <a:pt x="0" y="0"/>
                </a:lnTo>
                <a:close/>
              </a:path>
            </a:pathLst>
          </a:custGeom>
          <a:blipFill>
            <a:blip r:embed="rId6"/>
            <a:stretch>
              <a:fillRect t="-25693" b="-4411"/>
            </a:stretch>
          </a:blipFill>
        </p:spPr>
      </p:sp>
      <p:sp>
        <p:nvSpPr>
          <p:cNvPr id="4" name="Freeform 4"/>
          <p:cNvSpPr/>
          <p:nvPr/>
        </p:nvSpPr>
        <p:spPr>
          <a:xfrm>
            <a:off x="10773627" y="0"/>
            <a:ext cx="7514373" cy="7658566"/>
          </a:xfrm>
          <a:custGeom>
            <a:avLst/>
            <a:gdLst/>
            <a:ahLst/>
            <a:cxnLst/>
            <a:rect l="l" t="t" r="r" b="b"/>
            <a:pathLst>
              <a:path w="7514373" h="7658566">
                <a:moveTo>
                  <a:pt x="0" y="0"/>
                </a:moveTo>
                <a:lnTo>
                  <a:pt x="7514373" y="0"/>
                </a:lnTo>
                <a:lnTo>
                  <a:pt x="7514373" y="7658566"/>
                </a:lnTo>
                <a:lnTo>
                  <a:pt x="0" y="7658566"/>
                </a:lnTo>
                <a:lnTo>
                  <a:pt x="0" y="0"/>
                </a:lnTo>
                <a:close/>
              </a:path>
            </a:pathLst>
          </a:custGeom>
          <a:blipFill>
            <a:blip r:embed="rId7"/>
            <a:stretch>
              <a:fillRect l="-99078" t="-37206" r="-13727" b="-1992"/>
            </a:stretch>
          </a:blipFill>
        </p:spPr>
      </p:sp>
      <p:pic>
        <p:nvPicPr>
          <p:cNvPr id="5" name="Picture 5">
            <a:hlinkClick r:id="" action="ppaction://media"/>
          </p:cNvPr>
          <p:cNvPicPr>
            <a:picLocks noChangeAspect="1"/>
          </p:cNvPicPr>
          <p:nvPr>
            <a:videoFile r:link="rId1"/>
            <p:extLst>
              <p:ext uri="{DAA4B4D4-6D71-4841-9C94-3DE7FCFB9230}">
                <p14:media xmlns:p14="http://schemas.microsoft.com/office/powerpoint/2010/main" r:embed="rId2">
                  <p14:trim/>
                </p14:media>
              </p:ext>
            </p:extLst>
          </p:nvPr>
        </p:nvPicPr>
        <p:blipFill>
          <a:blip r:embed="rId8"/>
          <a:srcRect l="28444" t="6872" r="28076"/>
          <a:stretch>
            <a:fillRect/>
          </a:stretch>
        </p:blipFill>
        <p:spPr>
          <a:xfrm>
            <a:off x="0" y="0"/>
            <a:ext cx="3013692" cy="3642916"/>
          </a:xfrm>
          <a:prstGeom prst="rect">
            <a:avLst/>
          </a:prstGeom>
        </p:spPr>
      </p:pic>
      <p:pic>
        <p:nvPicPr>
          <p:cNvPr id="6" name="Picture 6"/>
          <p:cNvPicPr>
            <a:picLocks noChangeAspect="1"/>
          </p:cNvPicPr>
          <p:nvPr/>
        </p:nvPicPr>
        <p:blipFill>
          <a:blip r:embed="rId9"/>
          <a:srcRect l="16207" r="16786" b="6153"/>
          <a:stretch>
            <a:fillRect/>
          </a:stretch>
        </p:blipFill>
        <p:spPr>
          <a:xfrm>
            <a:off x="7091207" y="6850629"/>
            <a:ext cx="4347568" cy="3436371"/>
          </a:xfrm>
          <a:prstGeom prst="rect">
            <a:avLst/>
          </a:prstGeom>
        </p:spPr>
      </p:pic>
      <p:sp>
        <p:nvSpPr>
          <p:cNvPr id="7" name="TextBox 7"/>
          <p:cNvSpPr txBox="1"/>
          <p:nvPr/>
        </p:nvSpPr>
        <p:spPr>
          <a:xfrm rot="-977134">
            <a:off x="1771770" y="368128"/>
            <a:ext cx="8205311" cy="2647964"/>
          </a:xfrm>
          <a:prstGeom prst="rect">
            <a:avLst/>
          </a:prstGeom>
        </p:spPr>
        <p:txBody>
          <a:bodyPr lIns="0" tIns="0" rIns="0" bIns="0" rtlCol="0" anchor="t">
            <a:spAutoFit/>
          </a:bodyPr>
          <a:lstStyle/>
          <a:p>
            <a:pPr algn="ctr">
              <a:lnSpc>
                <a:spcPts val="6750"/>
              </a:lnSpc>
            </a:pPr>
            <a:r>
              <a:rPr lang="en-US" sz="7500">
                <a:solidFill>
                  <a:srgbClr val="000000"/>
                </a:solidFill>
                <a:latin typeface="Open Sans Extra Bold"/>
              </a:rPr>
              <a:t>119는 </a:t>
            </a:r>
          </a:p>
          <a:p>
            <a:pPr algn="ctr">
              <a:lnSpc>
                <a:spcPts val="6750"/>
              </a:lnSpc>
            </a:pPr>
            <a:r>
              <a:rPr lang="en-US" sz="7500">
                <a:solidFill>
                  <a:srgbClr val="000000"/>
                </a:solidFill>
                <a:ea typeface="Open Sans Extra Bold"/>
              </a:rPr>
              <a:t>시간을 절약해</a:t>
            </a:r>
          </a:p>
          <a:p>
            <a:pPr algn="ctr">
              <a:lnSpc>
                <a:spcPts val="6750"/>
              </a:lnSpc>
            </a:pPr>
            <a:r>
              <a:rPr lang="en-US" sz="7500">
                <a:solidFill>
                  <a:srgbClr val="000000"/>
                </a:solidFill>
                <a:ea typeface="Open Sans Extra Bold"/>
              </a:rPr>
              <a:t>줍니다</a:t>
            </a:r>
          </a:p>
        </p:txBody>
      </p:sp>
      <p:sp>
        <p:nvSpPr>
          <p:cNvPr id="8" name="TextBox 8"/>
          <p:cNvSpPr txBox="1"/>
          <p:nvPr/>
        </p:nvSpPr>
        <p:spPr>
          <a:xfrm>
            <a:off x="11194205" y="7552155"/>
            <a:ext cx="7093795" cy="2734845"/>
          </a:xfrm>
          <a:prstGeom prst="rect">
            <a:avLst/>
          </a:prstGeom>
        </p:spPr>
        <p:txBody>
          <a:bodyPr lIns="0" tIns="0" rIns="0" bIns="0" rtlCol="0" anchor="t">
            <a:spAutoFit/>
          </a:bodyPr>
          <a:lstStyle/>
          <a:p>
            <a:pPr algn="ctr">
              <a:lnSpc>
                <a:spcPts val="10960"/>
              </a:lnSpc>
            </a:pPr>
            <a:r>
              <a:rPr lang="en-US" sz="7828">
                <a:solidFill>
                  <a:srgbClr val="2E3564"/>
                </a:solidFill>
                <a:latin typeface="Canva Sans Bold"/>
              </a:rPr>
              <a:t>(그리고 </a:t>
            </a:r>
          </a:p>
          <a:p>
            <a:pPr algn="ctr">
              <a:lnSpc>
                <a:spcPts val="10960"/>
              </a:lnSpc>
            </a:pPr>
            <a:r>
              <a:rPr lang="en-US" sz="7828">
                <a:solidFill>
                  <a:srgbClr val="2E3564"/>
                </a:solidFill>
                <a:ea typeface="Canva Sans Bold"/>
              </a:rPr>
              <a:t>뇌 손상도요!)</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786" b="7786"/>
          <a:stretch>
            <a:fillRect/>
          </a:stretch>
        </p:blipFill>
        <p:spPr>
          <a:xfrm>
            <a:off x="0" y="0"/>
            <a:ext cx="18288000" cy="10287000"/>
          </a:xfrm>
          <a:prstGeom prst="rect">
            <a:avLst/>
          </a:prstGeom>
        </p:spPr>
      </p:pic>
      <p:sp>
        <p:nvSpPr>
          <p:cNvPr id="3" name="Freeform 3"/>
          <p:cNvSpPr/>
          <p:nvPr/>
        </p:nvSpPr>
        <p:spPr>
          <a:xfrm>
            <a:off x="184429" y="135237"/>
            <a:ext cx="3450702" cy="6544434"/>
          </a:xfrm>
          <a:custGeom>
            <a:avLst/>
            <a:gdLst/>
            <a:ahLst/>
            <a:cxnLst/>
            <a:rect l="l" t="t" r="r" b="b"/>
            <a:pathLst>
              <a:path w="3450702" h="6544434">
                <a:moveTo>
                  <a:pt x="0" y="0"/>
                </a:moveTo>
                <a:lnTo>
                  <a:pt x="3450701" y="0"/>
                </a:lnTo>
                <a:lnTo>
                  <a:pt x="3450701" y="6544434"/>
                </a:lnTo>
                <a:lnTo>
                  <a:pt x="0" y="65444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3874901" y="277512"/>
            <a:ext cx="14413099" cy="4908550"/>
          </a:xfrm>
          <a:prstGeom prst="rect">
            <a:avLst/>
          </a:prstGeom>
        </p:spPr>
        <p:txBody>
          <a:bodyPr lIns="0" tIns="0" rIns="0" bIns="0" rtlCol="0" anchor="t">
            <a:spAutoFit/>
          </a:bodyPr>
          <a:lstStyle/>
          <a:p>
            <a:pPr algn="ctr">
              <a:lnSpc>
                <a:spcPts val="9799"/>
              </a:lnSpc>
            </a:pPr>
            <a:r>
              <a:rPr lang="en-US" sz="6999">
                <a:solidFill>
                  <a:srgbClr val="000000"/>
                </a:solidFill>
                <a:ea typeface="Open Sans Extra Bold"/>
              </a:rPr>
              <a:t>뇌졸중으로 인해 평생 드는 비용</a:t>
            </a:r>
          </a:p>
          <a:p>
            <a:pPr algn="ctr">
              <a:lnSpc>
                <a:spcPts val="9799"/>
              </a:lnSpc>
            </a:pPr>
            <a:r>
              <a:rPr lang="en-US" sz="6999">
                <a:solidFill>
                  <a:srgbClr val="000000"/>
                </a:solidFill>
                <a:latin typeface="Open Sans Extra Bold"/>
              </a:rPr>
              <a:t>(즉, 입원 치료, 재활 및 후속 조치)은 $144,048입니다.</a:t>
            </a:r>
          </a:p>
          <a:p>
            <a:pPr algn="ctr">
              <a:lnSpc>
                <a:spcPts val="9799"/>
              </a:lnSpc>
              <a:spcBef>
                <a:spcPct val="0"/>
              </a:spcBef>
            </a:pPr>
            <a:endParaRPr lang="en-US" sz="6999">
              <a:solidFill>
                <a:srgbClr val="000000"/>
              </a:solidFill>
              <a:latin typeface="Open Sans Extra Bold"/>
            </a:endParaRPr>
          </a:p>
        </p:txBody>
      </p:sp>
      <p:sp>
        <p:nvSpPr>
          <p:cNvPr id="5" name="TextBox 5"/>
          <p:cNvSpPr txBox="1"/>
          <p:nvPr/>
        </p:nvSpPr>
        <p:spPr>
          <a:xfrm>
            <a:off x="5963202" y="8439774"/>
            <a:ext cx="8492775" cy="1047676"/>
          </a:xfrm>
          <a:prstGeom prst="rect">
            <a:avLst/>
          </a:prstGeom>
        </p:spPr>
        <p:txBody>
          <a:bodyPr lIns="0" tIns="0" rIns="0" bIns="0" rtlCol="0" anchor="t">
            <a:spAutoFit/>
          </a:bodyPr>
          <a:lstStyle/>
          <a:p>
            <a:pPr algn="ctr">
              <a:lnSpc>
                <a:spcPts val="4200"/>
              </a:lnSpc>
            </a:pPr>
            <a:r>
              <a:rPr lang="en-US" sz="3000">
                <a:solidFill>
                  <a:srgbClr val="000000"/>
                </a:solidFill>
                <a:latin typeface="Open Sans"/>
              </a:rPr>
              <a:t>Global Burden of Stroke, M. Katan, A. Luft, Semin Neurol 2018;38:208–211.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207" b="3207"/>
          <a:stretch>
            <a:fillRect/>
          </a:stretch>
        </p:blipFill>
        <p:spPr>
          <a:xfrm>
            <a:off x="0" y="0"/>
            <a:ext cx="18288000" cy="10287000"/>
          </a:xfrm>
          <a:prstGeom prst="rect">
            <a:avLst/>
          </a:prstGeom>
        </p:spPr>
      </p:pic>
      <p:sp>
        <p:nvSpPr>
          <p:cNvPr id="3" name="TextBox 3"/>
          <p:cNvSpPr txBox="1"/>
          <p:nvPr/>
        </p:nvSpPr>
        <p:spPr>
          <a:xfrm>
            <a:off x="13548402" y="816463"/>
            <a:ext cx="4739598" cy="3162300"/>
          </a:xfrm>
          <a:prstGeom prst="rect">
            <a:avLst/>
          </a:prstGeom>
        </p:spPr>
        <p:txBody>
          <a:bodyPr lIns="0" tIns="0" rIns="0" bIns="0" rtlCol="0" anchor="t">
            <a:spAutoFit/>
          </a:bodyPr>
          <a:lstStyle/>
          <a:p>
            <a:pPr algn="ctr">
              <a:lnSpc>
                <a:spcPts val="6299"/>
              </a:lnSpc>
            </a:pPr>
            <a:r>
              <a:rPr lang="en-US" sz="4500">
                <a:solidFill>
                  <a:srgbClr val="000000"/>
                </a:solidFill>
                <a:ea typeface="Open Sans"/>
              </a:rPr>
              <a:t>뇌졸중 확진 사례의 38%만이 </a:t>
            </a:r>
          </a:p>
          <a:p>
            <a:pPr algn="ctr">
              <a:lnSpc>
                <a:spcPts val="6299"/>
              </a:lnSpc>
            </a:pPr>
            <a:r>
              <a:rPr lang="en-US" sz="4500">
                <a:solidFill>
                  <a:srgbClr val="000000"/>
                </a:solidFill>
                <a:latin typeface="Open Sans"/>
              </a:rPr>
              <a:t>EMS 응급치료를  받았습니다.</a:t>
            </a:r>
          </a:p>
        </p:txBody>
      </p:sp>
      <p:sp>
        <p:nvSpPr>
          <p:cNvPr id="4" name="TextBox 4"/>
          <p:cNvSpPr txBox="1"/>
          <p:nvPr/>
        </p:nvSpPr>
        <p:spPr>
          <a:xfrm>
            <a:off x="9821234" y="9584162"/>
            <a:ext cx="8305224" cy="523652"/>
          </a:xfrm>
          <a:prstGeom prst="rect">
            <a:avLst/>
          </a:prstGeom>
        </p:spPr>
        <p:txBody>
          <a:bodyPr lIns="0" tIns="0" rIns="0" bIns="0" rtlCol="0" anchor="t">
            <a:spAutoFit/>
          </a:bodyPr>
          <a:lstStyle/>
          <a:p>
            <a:pPr algn="ctr">
              <a:lnSpc>
                <a:spcPts val="2100"/>
              </a:lnSpc>
            </a:pPr>
            <a:r>
              <a:rPr lang="en-US" sz="1500">
                <a:solidFill>
                  <a:srgbClr val="000000"/>
                </a:solidFill>
                <a:latin typeface="Open Sans Bold"/>
              </a:rPr>
              <a:t>Activation of Emergency Medical Services for Acute Stroke ina Nonurban Population, Wein, et. al, www.strokeaha.org, 2000</a:t>
            </a:r>
          </a:p>
        </p:txBody>
      </p:sp>
      <p:sp>
        <p:nvSpPr>
          <p:cNvPr id="5" name="TextBox 5"/>
          <p:cNvSpPr txBox="1"/>
          <p:nvPr/>
        </p:nvSpPr>
        <p:spPr>
          <a:xfrm>
            <a:off x="4510020" y="914400"/>
            <a:ext cx="8705850" cy="962659"/>
          </a:xfrm>
          <a:prstGeom prst="rect">
            <a:avLst/>
          </a:prstGeom>
        </p:spPr>
        <p:txBody>
          <a:bodyPr lIns="0" tIns="0" rIns="0" bIns="0" rtlCol="0" anchor="t">
            <a:spAutoFit/>
          </a:bodyPr>
          <a:lstStyle/>
          <a:p>
            <a:pPr algn="ctr">
              <a:lnSpc>
                <a:spcPts val="7840"/>
              </a:lnSpc>
              <a:spcBef>
                <a:spcPct val="0"/>
              </a:spcBef>
            </a:pPr>
            <a:r>
              <a:rPr lang="en-US" sz="5600">
                <a:solidFill>
                  <a:srgbClr val="000000"/>
                </a:solidFill>
                <a:latin typeface="Open Sans Extra Bold"/>
              </a:rPr>
              <a:t>119에는 누가 전화를 할까요?</a:t>
            </a:r>
          </a:p>
        </p:txBody>
      </p:sp>
      <p:sp>
        <p:nvSpPr>
          <p:cNvPr id="6" name="TextBox 6"/>
          <p:cNvSpPr txBox="1"/>
          <p:nvPr/>
        </p:nvSpPr>
        <p:spPr>
          <a:xfrm>
            <a:off x="11443619" y="4122688"/>
            <a:ext cx="2530227" cy="3328920"/>
          </a:xfrm>
          <a:prstGeom prst="rect">
            <a:avLst/>
          </a:prstGeom>
        </p:spPr>
        <p:txBody>
          <a:bodyPr lIns="0" tIns="0" rIns="0" bIns="0" rtlCol="0" anchor="t">
            <a:spAutoFit/>
          </a:bodyPr>
          <a:lstStyle/>
          <a:p>
            <a:pPr algn="r">
              <a:lnSpc>
                <a:spcPts val="6683"/>
              </a:lnSpc>
            </a:pPr>
            <a:r>
              <a:rPr lang="en-US" sz="4100">
                <a:solidFill>
                  <a:srgbClr val="000000"/>
                </a:solidFill>
                <a:ea typeface="Open Sans Extra Bold"/>
              </a:rPr>
              <a:t>본인</a:t>
            </a:r>
          </a:p>
          <a:p>
            <a:pPr algn="r">
              <a:lnSpc>
                <a:spcPts val="6683"/>
              </a:lnSpc>
            </a:pPr>
            <a:r>
              <a:rPr lang="en-US" sz="4100">
                <a:solidFill>
                  <a:srgbClr val="000000"/>
                </a:solidFill>
                <a:ea typeface="Open Sans Extra Bold"/>
              </a:rPr>
              <a:t>가족</a:t>
            </a:r>
          </a:p>
          <a:p>
            <a:pPr algn="r">
              <a:lnSpc>
                <a:spcPts val="6683"/>
              </a:lnSpc>
            </a:pPr>
            <a:r>
              <a:rPr lang="en-US" sz="4100">
                <a:solidFill>
                  <a:srgbClr val="000000"/>
                </a:solidFill>
                <a:ea typeface="Open Sans Extra Bold"/>
              </a:rPr>
              <a:t>유급 간병인</a:t>
            </a:r>
          </a:p>
          <a:p>
            <a:pPr algn="r">
              <a:lnSpc>
                <a:spcPts val="6683"/>
              </a:lnSpc>
            </a:pPr>
            <a:r>
              <a:rPr lang="en-US" sz="4100">
                <a:solidFill>
                  <a:srgbClr val="000000"/>
                </a:solidFill>
                <a:ea typeface="Open Sans Extra Bold"/>
              </a:rPr>
              <a:t>동료/기타</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5741" b="8008"/>
          <a:stretch>
            <a:fillRect/>
          </a:stretch>
        </p:blipFill>
        <p:spPr>
          <a:xfrm>
            <a:off x="0" y="0"/>
            <a:ext cx="18288000" cy="10287000"/>
          </a:xfrm>
          <a:prstGeom prst="rect">
            <a:avLst/>
          </a:prstGeom>
        </p:spPr>
      </p:pic>
      <p:sp>
        <p:nvSpPr>
          <p:cNvPr id="3" name="Freeform 3"/>
          <p:cNvSpPr/>
          <p:nvPr/>
        </p:nvSpPr>
        <p:spPr>
          <a:xfrm rot="1078493">
            <a:off x="10141592" y="2460925"/>
            <a:ext cx="6365475" cy="8110229"/>
          </a:xfrm>
          <a:custGeom>
            <a:avLst/>
            <a:gdLst/>
            <a:ahLst/>
            <a:cxnLst/>
            <a:rect l="l" t="t" r="r" b="b"/>
            <a:pathLst>
              <a:path w="6365475" h="8110229">
                <a:moveTo>
                  <a:pt x="0" y="0"/>
                </a:moveTo>
                <a:lnTo>
                  <a:pt x="6365475" y="0"/>
                </a:lnTo>
                <a:lnTo>
                  <a:pt x="6365475" y="8110229"/>
                </a:lnTo>
                <a:lnTo>
                  <a:pt x="0" y="8110229"/>
                </a:lnTo>
                <a:lnTo>
                  <a:pt x="0" y="0"/>
                </a:lnTo>
                <a:close/>
              </a:path>
            </a:pathLst>
          </a:custGeom>
          <a:blipFill>
            <a:blip r:embed="rId4"/>
            <a:stretch>
              <a:fillRect/>
            </a:stretch>
          </a:blipFill>
        </p:spPr>
      </p:sp>
      <p:sp>
        <p:nvSpPr>
          <p:cNvPr id="4" name="Freeform 4"/>
          <p:cNvSpPr/>
          <p:nvPr/>
        </p:nvSpPr>
        <p:spPr>
          <a:xfrm rot="-1200261">
            <a:off x="2414243" y="2294985"/>
            <a:ext cx="6081646" cy="7679213"/>
          </a:xfrm>
          <a:custGeom>
            <a:avLst/>
            <a:gdLst/>
            <a:ahLst/>
            <a:cxnLst/>
            <a:rect l="l" t="t" r="r" b="b"/>
            <a:pathLst>
              <a:path w="6081646" h="7679213">
                <a:moveTo>
                  <a:pt x="0" y="0"/>
                </a:moveTo>
                <a:lnTo>
                  <a:pt x="6081646" y="0"/>
                </a:lnTo>
                <a:lnTo>
                  <a:pt x="6081646" y="7679213"/>
                </a:lnTo>
                <a:lnTo>
                  <a:pt x="0" y="7679213"/>
                </a:lnTo>
                <a:lnTo>
                  <a:pt x="0" y="0"/>
                </a:lnTo>
                <a:close/>
              </a:path>
            </a:pathLst>
          </a:custGeom>
          <a:blipFill>
            <a:blip r:embed="rId5"/>
            <a:stretch>
              <a:fillRect/>
            </a:stretch>
          </a:blipFill>
        </p:spPr>
      </p:sp>
      <p:sp>
        <p:nvSpPr>
          <p:cNvPr id="5" name="TextBox 5"/>
          <p:cNvSpPr txBox="1"/>
          <p:nvPr/>
        </p:nvSpPr>
        <p:spPr>
          <a:xfrm>
            <a:off x="537344" y="-190500"/>
            <a:ext cx="17213312" cy="1691613"/>
          </a:xfrm>
          <a:prstGeom prst="rect">
            <a:avLst/>
          </a:prstGeom>
        </p:spPr>
        <p:txBody>
          <a:bodyPr lIns="0" tIns="0" rIns="0" bIns="0" rtlCol="0" anchor="t">
            <a:spAutoFit/>
          </a:bodyPr>
          <a:lstStyle/>
          <a:p>
            <a:pPr algn="ctr">
              <a:lnSpc>
                <a:spcPts val="13861"/>
              </a:lnSpc>
            </a:pPr>
            <a:r>
              <a:rPr lang="en-US" sz="9901">
                <a:solidFill>
                  <a:srgbClr val="000000"/>
                </a:solidFill>
                <a:ea typeface="Open Sans Extra Bold"/>
              </a:rPr>
              <a:t>뇌졸증에 스마트하게 대처하세요!</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0" y="2904010"/>
            <a:ext cx="18288000" cy="3417570"/>
          </a:xfrm>
          <a:custGeom>
            <a:avLst/>
            <a:gdLst/>
            <a:ahLst/>
            <a:cxnLst/>
            <a:rect l="l" t="t" r="r" b="b"/>
            <a:pathLst>
              <a:path w="18288000" h="3417570">
                <a:moveTo>
                  <a:pt x="0" y="0"/>
                </a:moveTo>
                <a:lnTo>
                  <a:pt x="18288000" y="0"/>
                </a:lnTo>
                <a:lnTo>
                  <a:pt x="18288000" y="3417570"/>
                </a:lnTo>
                <a:lnTo>
                  <a:pt x="0" y="3417570"/>
                </a:lnTo>
                <a:lnTo>
                  <a:pt x="0" y="0"/>
                </a:lnTo>
                <a:close/>
              </a:path>
            </a:pathLst>
          </a:custGeom>
          <a:blipFill>
            <a:blip r:embed="rId4"/>
            <a:stretch>
              <a:fillRect/>
            </a:stretch>
          </a:blipFill>
        </p:spPr>
      </p:sp>
      <p:sp>
        <p:nvSpPr>
          <p:cNvPr id="4" name="Freeform 4"/>
          <p:cNvSpPr/>
          <p:nvPr/>
        </p:nvSpPr>
        <p:spPr>
          <a:xfrm>
            <a:off x="10104403" y="6321580"/>
            <a:ext cx="3583552" cy="3578970"/>
          </a:xfrm>
          <a:custGeom>
            <a:avLst/>
            <a:gdLst/>
            <a:ahLst/>
            <a:cxnLst/>
            <a:rect l="l" t="t" r="r" b="b"/>
            <a:pathLst>
              <a:path w="3583552" h="3578970">
                <a:moveTo>
                  <a:pt x="0" y="0"/>
                </a:moveTo>
                <a:lnTo>
                  <a:pt x="3583552" y="0"/>
                </a:lnTo>
                <a:lnTo>
                  <a:pt x="3583552" y="3578970"/>
                </a:lnTo>
                <a:lnTo>
                  <a:pt x="0" y="3578970"/>
                </a:lnTo>
                <a:lnTo>
                  <a:pt x="0" y="0"/>
                </a:lnTo>
                <a:close/>
              </a:path>
            </a:pathLst>
          </a:custGeom>
          <a:blipFill>
            <a:blip r:embed="rId5"/>
            <a:stretch>
              <a:fillRect/>
            </a:stretch>
          </a:blipFill>
        </p:spPr>
      </p:sp>
      <p:sp>
        <p:nvSpPr>
          <p:cNvPr id="5" name="TextBox 5"/>
          <p:cNvSpPr txBox="1"/>
          <p:nvPr/>
        </p:nvSpPr>
        <p:spPr>
          <a:xfrm>
            <a:off x="420088" y="243101"/>
            <a:ext cx="17447824" cy="2660909"/>
          </a:xfrm>
          <a:prstGeom prst="rect">
            <a:avLst/>
          </a:prstGeom>
        </p:spPr>
        <p:txBody>
          <a:bodyPr lIns="0" tIns="0" rIns="0" bIns="0" rtlCol="0" anchor="t">
            <a:spAutoFit/>
          </a:bodyPr>
          <a:lstStyle/>
          <a:p>
            <a:pPr algn="ctr">
              <a:lnSpc>
                <a:spcPts val="10488"/>
              </a:lnSpc>
            </a:pPr>
            <a:r>
              <a:rPr lang="en-US" sz="9200">
                <a:solidFill>
                  <a:srgbClr val="000000"/>
                </a:solidFill>
                <a:ea typeface="Open Sans Extra Bold"/>
              </a:rPr>
              <a:t>뇌졸중을 스마트하게 대처하는</a:t>
            </a:r>
          </a:p>
          <a:p>
            <a:pPr algn="ctr">
              <a:lnSpc>
                <a:spcPts val="10488"/>
              </a:lnSpc>
            </a:pPr>
            <a:r>
              <a:rPr lang="en-US" sz="9200">
                <a:solidFill>
                  <a:srgbClr val="000000"/>
                </a:solidFill>
                <a:ea typeface="Open Sans Extra Bold"/>
              </a:rPr>
              <a:t>일인자가 되세요</a:t>
            </a:r>
          </a:p>
        </p:txBody>
      </p:sp>
      <p:sp>
        <p:nvSpPr>
          <p:cNvPr id="6" name="TextBox 6"/>
          <p:cNvSpPr txBox="1"/>
          <p:nvPr/>
        </p:nvSpPr>
        <p:spPr>
          <a:xfrm>
            <a:off x="10446032" y="9198589"/>
            <a:ext cx="3241923" cy="887095"/>
          </a:xfrm>
          <a:prstGeom prst="rect">
            <a:avLst/>
          </a:prstGeom>
        </p:spPr>
        <p:txBody>
          <a:bodyPr lIns="0" tIns="0" rIns="0" bIns="0" rtlCol="0" anchor="t">
            <a:spAutoFit/>
          </a:bodyPr>
          <a:lstStyle/>
          <a:p>
            <a:pPr algn="ctr">
              <a:lnSpc>
                <a:spcPts val="7279"/>
              </a:lnSpc>
            </a:pPr>
            <a:r>
              <a:rPr lang="en-US" sz="5199">
                <a:solidFill>
                  <a:srgbClr val="000000"/>
                </a:solidFill>
                <a:latin typeface="Open Sans"/>
              </a:rPr>
              <a:t>nvems.org</a:t>
            </a:r>
          </a:p>
        </p:txBody>
      </p:sp>
      <p:grpSp>
        <p:nvGrpSpPr>
          <p:cNvPr id="7" name="Group 7"/>
          <p:cNvGrpSpPr/>
          <p:nvPr/>
        </p:nvGrpSpPr>
        <p:grpSpPr>
          <a:xfrm>
            <a:off x="5065724" y="6969280"/>
            <a:ext cx="2812112" cy="2812112"/>
            <a:chOff x="0" y="0"/>
            <a:chExt cx="3749482" cy="3749482"/>
          </a:xfrm>
        </p:grpSpPr>
        <p:sp>
          <p:nvSpPr>
            <p:cNvPr id="8" name="Freeform 8"/>
            <p:cNvSpPr/>
            <p:nvPr/>
          </p:nvSpPr>
          <p:spPr>
            <a:xfrm>
              <a:off x="0" y="0"/>
              <a:ext cx="3749482" cy="3749482"/>
            </a:xfrm>
            <a:custGeom>
              <a:avLst/>
              <a:gdLst/>
              <a:ahLst/>
              <a:cxnLst/>
              <a:rect l="l" t="t" r="r" b="b"/>
              <a:pathLst>
                <a:path w="3749482" h="3749482">
                  <a:moveTo>
                    <a:pt x="0" y="0"/>
                  </a:moveTo>
                  <a:lnTo>
                    <a:pt x="3749482" y="0"/>
                  </a:lnTo>
                  <a:lnTo>
                    <a:pt x="3749482" y="3749482"/>
                  </a:lnTo>
                  <a:lnTo>
                    <a:pt x="0" y="374948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2666</TotalTime>
  <Words>3073</Words>
  <Application>Microsoft Office PowerPoint</Application>
  <PresentationFormat>Custom</PresentationFormat>
  <Paragraphs>163</Paragraphs>
  <Slides>24</Slides>
  <Notes>22</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Calibri</vt:lpstr>
      <vt:lpstr>Canva Sans Bold</vt:lpstr>
      <vt:lpstr>Open Sans Bold</vt:lpstr>
      <vt:lpstr>Open Sans</vt:lpstr>
      <vt:lpstr>Open Sans Extra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Korean Stroke Smart--General Presentation</dc:title>
  <cp:lastModifiedBy>Margaret Probst</cp:lastModifiedBy>
  <cp:revision>3</cp:revision>
  <dcterms:created xsi:type="dcterms:W3CDTF">2006-08-16T00:00:00Z</dcterms:created>
  <dcterms:modified xsi:type="dcterms:W3CDTF">2023-07-05T11:24:13Z</dcterms:modified>
  <dc:identifier>DAFmqDQBwWg</dc:identifier>
</cp:coreProperties>
</file>