
<file path=[Content_Types].xml><?xml version="1.0" encoding="utf-8"?>
<Types xmlns="http://schemas.openxmlformats.org/package/2006/content-types">
  <Default Extension="fntdata" ContentType="application/x-fontdata"/>
  <Default Extension="gif" ContentType="image/gif"/>
  <Default Extension="jpe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28"/>
  </p:notesMasterIdLst>
  <p:sldIdLst>
    <p:sldId id="295" r:id="rId2"/>
    <p:sldId id="257" r:id="rId3"/>
    <p:sldId id="296" r:id="rId4"/>
    <p:sldId id="259" r:id="rId5"/>
    <p:sldId id="260" r:id="rId6"/>
    <p:sldId id="300" r:id="rId7"/>
    <p:sldId id="297" r:id="rId8"/>
    <p:sldId id="263" r:id="rId9"/>
    <p:sldId id="264" r:id="rId10"/>
    <p:sldId id="265" r:id="rId11"/>
    <p:sldId id="294" r:id="rId12"/>
    <p:sldId id="267" r:id="rId13"/>
    <p:sldId id="268" r:id="rId14"/>
    <p:sldId id="298" r:id="rId15"/>
    <p:sldId id="270" r:id="rId16"/>
    <p:sldId id="299" r:id="rId17"/>
    <p:sldId id="272" r:id="rId18"/>
    <p:sldId id="273" r:id="rId19"/>
    <p:sldId id="274" r:id="rId20"/>
    <p:sldId id="275" r:id="rId21"/>
    <p:sldId id="276" r:id="rId22"/>
    <p:sldId id="277" r:id="rId23"/>
    <p:sldId id="278" r:id="rId24"/>
    <p:sldId id="279" r:id="rId25"/>
    <p:sldId id="280" r:id="rId26"/>
    <p:sldId id="281" r:id="rId27"/>
  </p:sldIdLst>
  <p:sldSz cx="18288000" cy="10287000"/>
  <p:notesSz cx="6858000" cy="9144000"/>
  <p:embeddedFontLst>
    <p:embeddedFont>
      <p:font typeface="Calibri" panose="020F0502020204030204" pitchFamily="34" charset="0"/>
      <p:regular r:id="rId29"/>
      <p:bold r:id="rId30"/>
      <p:italic r:id="rId31"/>
      <p:boldItalic r:id="rId32"/>
    </p:embeddedFont>
    <p:embeddedFont>
      <p:font typeface="Canva Sans Bold" panose="020B0604020202020204" charset="0"/>
      <p:regular r:id="rId33"/>
    </p:embeddedFont>
    <p:embeddedFont>
      <p:font typeface="Gagalin" panose="020B0604020202020204" charset="0"/>
      <p:regular r:id="rId34"/>
    </p:embeddedFont>
    <p:embeddedFont>
      <p:font typeface="Garbata Black" panose="020B0604020202020204" charset="0"/>
      <p:regular r:id="rId35"/>
    </p:embeddedFont>
    <p:embeddedFont>
      <p:font typeface="Intro Rust" panose="020B0604020202020204" charset="0"/>
      <p:regular r:id="rId36"/>
    </p:embeddedFont>
    <p:embeddedFont>
      <p:font typeface="Noto Serif Bold Italics" panose="020B0604020202020204" charset="0"/>
      <p:regular r:id="rId37"/>
    </p:embeddedFont>
    <p:embeddedFont>
      <p:font typeface="Open Sans" panose="020B0606030504020204" pitchFamily="34" charset="0"/>
      <p:regular r:id="rId38"/>
      <p:bold r:id="rId39"/>
      <p:italic r:id="rId40"/>
      <p:boldItalic r:id="rId41"/>
    </p:embeddedFont>
    <p:embeddedFont>
      <p:font typeface="Open Sans Bold" panose="020B0806030504020204" charset="0"/>
      <p:regular r:id="rId42"/>
    </p:embeddedFont>
    <p:embeddedFont>
      <p:font typeface="Open Sans Extra Bold" panose="020B0604020202020204" charset="0"/>
      <p:regular r:id="rId43"/>
    </p:embeddedFont>
    <p:embeddedFont>
      <p:font typeface="RoxboroughCF Bold" panose="020B0604020202020204" charset="0"/>
      <p:regular r:id="rId44"/>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94622" autoAdjust="0"/>
  </p:normalViewPr>
  <p:slideViewPr>
    <p:cSldViewPr>
      <p:cViewPr varScale="1">
        <p:scale>
          <a:sx n="48" d="100"/>
          <a:sy n="48" d="100"/>
        </p:scale>
        <p:origin x="636" y="3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font" Target="fonts/font11.fntdata"/><Relationship Id="rId21" Type="http://schemas.openxmlformats.org/officeDocument/2006/relationships/slide" Target="slides/slide20.xml"/><Relationship Id="rId34" Type="http://schemas.openxmlformats.org/officeDocument/2006/relationships/font" Target="fonts/font6.fntdata"/><Relationship Id="rId42" Type="http://schemas.openxmlformats.org/officeDocument/2006/relationships/font" Target="fonts/font14.fntdata"/><Relationship Id="rId47"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font" Target="fonts/font1.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font" Target="fonts/font4.fntdata"/><Relationship Id="rId37" Type="http://schemas.openxmlformats.org/officeDocument/2006/relationships/font" Target="fonts/font9.fntdata"/><Relationship Id="rId40" Type="http://schemas.openxmlformats.org/officeDocument/2006/relationships/font" Target="fonts/font12.fntdata"/><Relationship Id="rId45"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notesMaster" Target="notesMasters/notesMaster1.xml"/><Relationship Id="rId36" Type="http://schemas.openxmlformats.org/officeDocument/2006/relationships/font" Target="fonts/font8.fntdata"/><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font" Target="fonts/font3.fntdata"/><Relationship Id="rId44" Type="http://schemas.openxmlformats.org/officeDocument/2006/relationships/font" Target="fonts/font16.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font" Target="fonts/font2.fntdata"/><Relationship Id="rId35" Type="http://schemas.openxmlformats.org/officeDocument/2006/relationships/font" Target="fonts/font7.fntdata"/><Relationship Id="rId43" Type="http://schemas.openxmlformats.org/officeDocument/2006/relationships/font" Target="fonts/font15.fntdata"/><Relationship Id="rId48"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font" Target="fonts/font5.fntdata"/><Relationship Id="rId38" Type="http://schemas.openxmlformats.org/officeDocument/2006/relationships/font" Target="fonts/font10.fntdata"/><Relationship Id="rId46" Type="http://schemas.openxmlformats.org/officeDocument/2006/relationships/viewProps" Target="viewProps.xml"/><Relationship Id="rId20" Type="http://schemas.openxmlformats.org/officeDocument/2006/relationships/slide" Target="slides/slide19.xml"/><Relationship Id="rId41" Type="http://schemas.openxmlformats.org/officeDocument/2006/relationships/font" Target="fonts/font13.fntdata"/></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B7268E1E-0E44-426D-905E-8AD9B19D2182}" type="datetimeFigureOut">
              <a:rPr lang="cs-CZ" smtClean="0"/>
              <a:t>23.06.2023</a:t>
            </a:fld>
            <a:endParaRPr lang="cs-CZ"/>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cs-CZ"/>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fld id="{871B2431-D351-4C6E-A3CF-9DFAC0E3E050}" type="slidenum">
              <a:rPr lang="cs-CZ" smtClean="0"/>
              <a:t>‹#›</a:t>
            </a:fld>
            <a:endParaRPr lang="cs-CZ"/>
          </a:p>
        </p:txBody>
      </p:sp>
    </p:spTree>
    <p:extLst>
      <p:ext uri="{BB962C8B-B14F-4D97-AF65-F5344CB8AC3E}">
        <p14:creationId xmlns:p14="http://schemas.microsoft.com/office/powerpoint/2010/main" val="17988891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Many emergencies are clear, dramatic, and obvious, prompting us to immediately shout for help, call 911, or otherwise intervene directly. Suggesting that the choking man call his doctor for an appointment sometime tomorrow is unreasonable. He clearly needs help now. Allowing the businessman who suddenly collapsed on the floor in the office with a phone in his hand to ‘sleep it off’ for a few hours is equally unreasonable. He's clearly experiencing an emergency and needs help now. After witnessing a serious car crash, we know to call 911 immediately. With each of these emergencies, we easily recognize the immediate need to act. With the brain damage that accompanies a stroke, the emergency can be less obvious, less clear, and far less dramatic as we'll see next as we watch our first of three stroke videos. This first stroke was suffered by a news anchor in Tulsa, Oklahoma named Julie Chen in September of 2022 during a live TV broadcast. Notice how calm she is, how she's even smiling. Contrast that with the obvious, dramatic emergencies you see on this slide. Here we go, this is Julie's stroke. </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Strokes are the number 1 cause of long-term disability and a leading cause of death in the U.S.  Strokes are so common that 1 in 6 of us will suffer a stroke in our lifetime. Every 4 minutes, someone dies of a stroke and every 40 seconds someone suffers a stroke. Anyone of any age can have a stroke; it’s not a condition that just affects older people, but our odds of suffering a stroke do increase as we age. Stroke patients who don't get to help quickly after a stroke begins often live with a lifetime of disability that they may have otherwise avoided with early recognition of the stroke signs. </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A stroke occurs when blood flow to the brain is interrupted. Our brains are super sugar hungry, oxygen hungry organs. They are constantly supplied with a rich flow of blood. If that blood flow gets interrupted, brain damage begins immediately, and a stroke occurs. One common way that blood flow can be interrupted is from a clogged blood vessel. When a blood vessel gets blocked, blood flow interruption begins. The brain cells that were being nourished by the blood flow from that vessel begin to die. </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Depending on the area in the brain where the blood flow is interrupted, the stroke signs will be different. For example, if the blood flow interruption happens in the back of the brain where vision is controlled, the stroke patient may begin to experience sudden vision changes. These can be anything from sudden blindness in one or both eyes, sudden blurry or double vision, even sudden color changes in vision. If the blood flow interruption happens in the part of the brain that helps us understand speech, the stroke patient might suddenly hear everyone speaking gibberish. If the blood flow interruption happens in the part of the brain that helps us speak, we might experience sudden problems with speaking, which might be anything from slurring our words to having trouble finding our words, to being unable to speak any clear words at all. If the blood flow interruption happens in the part of the brain that helps keep us balanced, we might suddenly experience unexplained dizziness or balance problems. </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A common stroke sign is one sided facial drooping, as we see with these three people. They've all been asked to smile but can only do so with one side of their face. Only one corner of their mouth can rise and only one eye can crinkle up; the other side of their faces is drooping. This is a common stroke sign, but not all people will experience this stroke sign. Although one sided facial drooping is a common stroke sign, many people can experience strokes and not have this stroke sign. </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Although one sided facial drooping is a common stroke sign, not all stroke patients will have this stroke sign. Think back to the video of Julie at the beginning of this presentation. Julie was smiling with both sides of her face, but she was still suffering a stroke. Not all stroke patients will experience this common stroke sign. </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The most common stroke signs are shown on this slide. Signs that a person is experiencing brain damage from a stroke include sudden, unexplained balance problems, sudden, unexplained vision problems like double vision, blurriness, or blindness. Sudden unexplained facial drooping or weakness, sudden, unexplained arm weakness, sudden unexplained speech problems, like slurred speech, or difficulty understanding words or finding your words are also common stroke signs. Depending on the part of the brain being deprived of blood flow, the stroke signs may vary; people suffering strokes don't necessarily have all or even several of these signs. Just having one stroke sign, even if it comes and goes, is enough to suggest brain damage from a stroke. Stroke signs are sudden and unexplained. </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One way to remember the stroke signs is shown here. The letter R stands for Rostro caído. The 'A' stands for alteración del equilibro, the letter P reminds us that another stroke sign is pérdida de fuerza en un brazo o pierna. The letter 'I' refers to impedimento visual, the letter 'D' refers to dificultad para hablar, and finally, the letter 'O' reminds us that if we see or experience even one of these stroke signs, we must get help right away and call '911'. </a:t>
            </a:r>
          </a:p>
          <a:p>
            <a:endParaRPr lang="en-US"/>
          </a:p>
          <a:p>
            <a:r>
              <a:rPr lang="en-US"/>
              <a:t>Next we're going to see a video of a woman named Stacy, who did not know the stroke signs. Stacy suffered some stroke signs and had no idea what was wrong. She made the mistake of driving herself to her doctor's office. By the time she arrived, the stroke signs stopped. She explained her stroke signs to her doctor, not knowing what was wrong with her. The doctor didn't recognize Stacy's description as a stroke and mistakenly told Stacy she was suffering from stress and needed to better manage her stress. Stacy left that doctors office and returned to her car. While sitting in her car, her stroke signs returned. She used her phone to record herself and her signs, still not knowing what was wrong with her. She took that video to another provider, who recognized the stroke. You can see Stacy's drooping face and hear her slurred speech in this video. </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Stacy doing much better now, but she needed rehab largely because she didn't recognize the signs of a stroke. The goal of this training is to ensure you get to definitive treatment in time, lessening your chances of needing rehab!  </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It's important to remember that each stroke can present differently. Even people who suffer multiple strokes in their lifetime may experience different stroke signs each time. For their first stroke they might suffer one or two stroke signs, for example. With their second stroke, they may suffer a completely different stroke sign. Each stroke can be different. If you've seen one stroke, you've seen one stroke. </a:t>
            </a:r>
          </a:p>
          <a:p>
            <a:endParaRPr lang="en-US"/>
          </a:p>
          <a:p>
            <a:r>
              <a:rPr lang="en-US"/>
              <a:t>Next we're going to see the third of three strokes. Congressman Dr. Ron Paul suffered a stroke during a tv interview. The video is short and plays through two times. </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Congressman Dr. Ron Paul experienced at least two stroke signs. His speech was clearly altered, devolving into gibberish. He went from speaking clearly to not being able to say any words, but only gibberish. One side of his face also fell; the whole side of his face started drooping. Remember, each stroke can present differently, and you only need one of the stroke signs to suggest a stroke. </a:t>
            </a:r>
          </a:p>
          <a:p>
            <a:endParaRPr lang="en-US"/>
          </a:p>
          <a:p>
            <a:r>
              <a:rPr lang="en-US"/>
              <a:t>We've now completed the first of our three objectives for this training. The first objective is for you to know the stroke signs. Now we will move on to the second objective, which is for you to be confident in the immediate need to call 911 as soon as you suspect someone is suffering from a stroke. </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The reason it is so important to call 911 as soon as you suspect someone is suffering a stroke is because Time is Brain! Every minute during a stroke, 2 million brain cells die! We know that a person suffering a stroke has the best chance at full recovery if they get to treatment immediately after a stroke begins. Far too many people fail to recognize the emergency that is a stroke, so they wait, hoping the stroke signs will stop. Call 911 immediately if you suspect a stroke. Don't wait to see if the signs go away, don't make an appointment to see you doctor hours later. Call 911 immediately. </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The Food and Drug Administration (FDA) approved a powerful medication to treat strokes in 1996. In that nearly 30-year time period, we still see that the vast majority of stroke patients arrive at the emergency room too late to be eligible to receive that medication. The medication MUST be given to a patient within about 4 hours after the stroke begins, at an emergency room. If the patient waits to see if the signs go away, or even makes an appointment to see their own regular doctor, they often are outside that narrow time window. To get to the emergency room in a timely manner, safely, call 911 immediately when you suspect a stroke. </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Many stroke patients make the mistake of driving themselves to the emergency room. This is so dangerous! Remember that strokes mean brain damage! The last thing a person suffering a stroke should do is drive. They could so easily crash, hurting themselves and others. If the stroke patient crashes and is unconscious, for example, the responding emergency personnel can't even assess the patient for stroke signs.  The patient now may have physical trauma from the crash as well. All this destroys the short time window for stroke treatment. Don't ever drive yourself to the emergency room when you suspect a stroke. Call 911 immediately! </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Another common mistake people make around strokes is having a friend or family member or loved one drive the patient to the emergency room. This may seem like a great idea, but it is the wrong thing to do for stroke patients. Not all emergency rooms have staff who are certified to provide the medication to stroke patients. Remember the medication is powerful. The medical professionals have to go through special training in order to be allowed to administer it. If you drive your friend or family member to an emergency room that doesn't have the staff to administer the medication, the patient will have to be transported to another facility, which will increase their time to treatment and sacrifice even more precious time when more brain cells will die. </a:t>
            </a:r>
          </a:p>
          <a:p>
            <a:endParaRPr lang="en-US"/>
          </a:p>
          <a:p>
            <a:r>
              <a:rPr lang="en-US"/>
              <a:t>Sometimes, the stroke patient gets worse even during the drive to the emergency room. If the stroke patient dies, or has a seizure, for example, while you're driving, you can be distracted and cause a crash too. If you suspect a stroke, call 911. </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Calling 911 will save you time (and brain!). EMS professionals often radio the hospital while in the patient's home or before they've left the patient's home, alerting the emergency room personnel that a stroke patient is coming in. When the emergency room staff hear that EMS is bringing in a stroke patient, the emergency room personnel alert the hospital's internal stroke team, which means that doctors and nurses from all over the hospital are being called to the emergency room to meet that stroke patient when they arrive. That doesn't happen if you drive yourself or have a friend drive you. EMS professionals know which hospitals can treat stroke, so they will take you to the closest appropriate hospital facility. </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The cost of treating and recovering from a stroke is orders of magnitude higher than the cost of calling 911 for a suspected stroke. Those who get to treatment immediately after the stroke signs begin have a much greater chance of full recovery; those who wait have a much greater chance of death or disability, which is much more expensive than calling 911. For the best chance of a full recovery, and for the best chance of minimal financial impact, call 911 immediately when you suspect a stroke. </a:t>
            </a:r>
          </a:p>
          <a:p>
            <a:endParaRPr lang="en-US"/>
          </a:p>
          <a:p>
            <a:r>
              <a:rPr lang="en-US"/>
              <a:t>We have now completed the second objective of this training: for you to be confident in the immediate need to call 911 when you spot a stroke. The first objective was for you to know the stroke signs. We’ll now move on to the third and final objective, which is for you to be inspired to teach others this information. </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It is unlikely that if you suffer a stroke, you will call 911 for yourself. Most stroke patients who arrive at the emergency room via 911 had someone else call 911. To have the greatest chance of getting to the emergency room quickly, teach this lifesaving information to those closest to you: to your family and friends, for example. If they know the stroke signs, they are the ones most likely to call 911 for you if you suffer a stroke. </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This training is accompanied by a Stroke Smart wallet card and magnet that list the signs of a stroke and remind you to call 911 when you spot a stroke. Knowledge has a shelf life that fades over time. It is important that you remember the signs of a stroke and act on them when one happens; that may be tomorrow or several years from now. To help ensure you recognize the signs of a stroke and know to call 911 when you spot a stroke, place these memory aids where you will see them regularly. Doing so will help you save a life. You can order them yourself or download the image using the website on the next page.</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Just like you can't perform CPR on yourself, many who suffer strokes are unable to call 9-1-1 for themselves. To create the safest environment for yourself, teach those around you to recognize the signs of a stroke and to call 911 when they spot a stroke. Teaching this knowledge forward is one of the best and easiest ways to protect yourself and those you love from death and disability from stroke. Consider sharing this information with your local community, your local faith based or social group, for example, to further increase stroke awareness in your community. Scan the QR code or go to the listed web site for more information about strokes and to get assistance with your Stroke Smart efforts. </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6/23/2023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6/23/2023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6/23/2023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6/23/2023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6/23/2023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6/23/2023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6/23/2023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6/23/2023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6/23/2023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6/23/2023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6/23/2023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6/23/2023</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7.xml"/><Relationship Id="rId5" Type="http://schemas.openxmlformats.org/officeDocument/2006/relationships/image" Target="../media/image4.png"/><Relationship Id="rId4" Type="http://schemas.openxmlformats.org/officeDocument/2006/relationships/image" Target="../media/image3.jpe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2.mp4"/><Relationship Id="rId1" Type="http://schemas.microsoft.com/office/2007/relationships/media" Target="../media/media2.mp4"/><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3.mp4"/><Relationship Id="rId1" Type="http://schemas.microsoft.com/office/2007/relationships/media" Target="../media/media3.mp4"/><Relationship Id="rId4" Type="http://schemas.openxmlformats.org/officeDocument/2006/relationships/image" Target="../media/image8.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4.mp4"/><Relationship Id="rId1" Type="http://schemas.microsoft.com/office/2007/relationships/media" Target="../media/media4.mp4"/><Relationship Id="rId4" Type="http://schemas.openxmlformats.org/officeDocument/2006/relationships/image" Target="../media/image9.png"/></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4.xml"/><Relationship Id="rId1" Type="http://schemas.openxmlformats.org/officeDocument/2006/relationships/slideLayout" Target="../slideLayouts/slideLayout7.xml"/><Relationship Id="rId4" Type="http://schemas.openxmlformats.org/officeDocument/2006/relationships/image" Target="../media/image11.png"/></Relationships>
</file>

<file path=ppt/slides/_rels/slide9.xml.rels><?xml version="1.0" encoding="UTF-8" standalone="yes"?>
<Relationships xmlns="http://schemas.openxmlformats.org/package/2006/relationships"><Relationship Id="rId8" Type="http://schemas.openxmlformats.org/officeDocument/2006/relationships/image" Target="../media/image16.svg"/><Relationship Id="rId3" Type="http://schemas.openxmlformats.org/officeDocument/2006/relationships/image" Target="../media/image10.png"/><Relationship Id="rId7" Type="http://schemas.openxmlformats.org/officeDocument/2006/relationships/image" Target="../media/image15.png"/><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image" Target="../media/image14.png"/><Relationship Id="rId5" Type="http://schemas.openxmlformats.org/officeDocument/2006/relationships/image" Target="../media/image13.png"/><Relationship Id="rId4" Type="http://schemas.openxmlformats.org/officeDocument/2006/relationships/image" Target="../media/image12.png"/></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6.xml"/><Relationship Id="rId1" Type="http://schemas.openxmlformats.org/officeDocument/2006/relationships/slideLayout" Target="../slideLayouts/slideLayout7.xml"/><Relationship Id="rId4" Type="http://schemas.openxmlformats.org/officeDocument/2006/relationships/image" Target="../media/image17.png"/></Relationships>
</file>

<file path=ppt/slides/_rels/slide11.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jpeg"/><Relationship Id="rId1" Type="http://schemas.openxmlformats.org/officeDocument/2006/relationships/slideLayout" Target="../slideLayouts/slideLayout7.xml"/><Relationship Id="rId5" Type="http://schemas.openxmlformats.org/officeDocument/2006/relationships/image" Target="../media/image21.png"/><Relationship Id="rId4" Type="http://schemas.openxmlformats.org/officeDocument/2006/relationships/image" Target="../media/image20.svg"/></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8.xml"/><Relationship Id="rId1" Type="http://schemas.openxmlformats.org/officeDocument/2006/relationships/slideLayout" Target="../slideLayouts/slideLayout7.xml"/><Relationship Id="rId4" Type="http://schemas.openxmlformats.org/officeDocument/2006/relationships/image" Target="../media/image22.pn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5.mp4"/><Relationship Id="rId1" Type="http://schemas.microsoft.com/office/2007/relationships/media" Target="../media/media5.mp4"/><Relationship Id="rId5" Type="http://schemas.openxmlformats.org/officeDocument/2006/relationships/image" Target="../media/image23.png"/><Relationship Id="rId4" Type="http://schemas.openxmlformats.org/officeDocument/2006/relationships/notesSlide" Target="../notesSlides/notesSlide9.xml"/></Relationships>
</file>

<file path=ppt/slides/_rels/slide15.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6.mp4"/><Relationship Id="rId1" Type="http://schemas.microsoft.com/office/2007/relationships/media" Target="../media/media6.mp4"/><Relationship Id="rId4" Type="http://schemas.openxmlformats.org/officeDocument/2006/relationships/image" Target="../media/image25.png"/></Relationships>
</file>

<file path=ppt/slides/_rels/slide17.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12.xml"/><Relationship Id="rId1" Type="http://schemas.openxmlformats.org/officeDocument/2006/relationships/slideLayout" Target="../slideLayouts/slideLayout7.xml"/><Relationship Id="rId4" Type="http://schemas.openxmlformats.org/officeDocument/2006/relationships/image" Target="../media/image28.gif"/></Relationships>
</file>

<file path=ppt/slides/_rels/slide19.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4.xml"/><Relationship Id="rId1" Type="http://schemas.openxmlformats.org/officeDocument/2006/relationships/slideLayout" Target="../slideLayouts/slideLayout7.xml"/><Relationship Id="rId4" Type="http://schemas.openxmlformats.org/officeDocument/2006/relationships/image" Target="../media/image30.jpeg"/></Relationships>
</file>

<file path=ppt/slides/_rels/slide2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5.xml"/><Relationship Id="rId1" Type="http://schemas.openxmlformats.org/officeDocument/2006/relationships/slideLayout" Target="../slideLayouts/slideLayout7.xml"/><Relationship Id="rId4" Type="http://schemas.openxmlformats.org/officeDocument/2006/relationships/image" Target="../media/image31.jpeg"/></Relationships>
</file>

<file path=ppt/slides/_rels/slide22.xml.rels><?xml version="1.0" encoding="UTF-8" standalone="yes"?>
<Relationships xmlns="http://schemas.openxmlformats.org/package/2006/relationships"><Relationship Id="rId8" Type="http://schemas.openxmlformats.org/officeDocument/2006/relationships/image" Target="../media/image34.jpeg"/><Relationship Id="rId3" Type="http://schemas.openxmlformats.org/officeDocument/2006/relationships/slideLayout" Target="../slideLayouts/slideLayout7.xml"/><Relationship Id="rId7" Type="http://schemas.openxmlformats.org/officeDocument/2006/relationships/image" Target="../media/image33.png"/><Relationship Id="rId2" Type="http://schemas.openxmlformats.org/officeDocument/2006/relationships/video" Target="../media/media7.mp4"/><Relationship Id="rId1" Type="http://schemas.microsoft.com/office/2007/relationships/media" Target="../media/media7.mp4"/><Relationship Id="rId6" Type="http://schemas.openxmlformats.org/officeDocument/2006/relationships/image" Target="../media/image32.jpeg"/><Relationship Id="rId5" Type="http://schemas.openxmlformats.org/officeDocument/2006/relationships/image" Target="../media/image10.png"/><Relationship Id="rId4" Type="http://schemas.openxmlformats.org/officeDocument/2006/relationships/notesSlide" Target="../notesSlides/notesSlide16.xml"/><Relationship Id="rId9" Type="http://schemas.openxmlformats.org/officeDocument/2006/relationships/image" Target="../media/image35.png"/></Relationships>
</file>

<file path=ppt/slides/_rels/slide23.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notesSlide" Target="../notesSlides/notesSlide17.xml"/><Relationship Id="rId1" Type="http://schemas.openxmlformats.org/officeDocument/2006/relationships/slideLayout" Target="../slideLayouts/slideLayout7.xml"/><Relationship Id="rId5" Type="http://schemas.openxmlformats.org/officeDocument/2006/relationships/image" Target="../media/image38.svg"/><Relationship Id="rId4" Type="http://schemas.openxmlformats.org/officeDocument/2006/relationships/image" Target="../media/image37.png"/></Relationships>
</file>

<file path=ppt/slides/_rels/slide24.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9.xml"/><Relationship Id="rId1" Type="http://schemas.openxmlformats.org/officeDocument/2006/relationships/slideLayout" Target="../slideLayouts/slideLayout7.xml"/><Relationship Id="rId4" Type="http://schemas.openxmlformats.org/officeDocument/2006/relationships/image" Target="../media/image40.png"/></Relationships>
</file>

<file path=ppt/slides/_rels/slide26.xml.rels><?xml version="1.0" encoding="UTF-8" standalone="yes"?>
<Relationships xmlns="http://schemas.openxmlformats.org/package/2006/relationships"><Relationship Id="rId3" Type="http://schemas.openxmlformats.org/officeDocument/2006/relationships/image" Target="../media/image10.png"/><Relationship Id="rId7" Type="http://schemas.openxmlformats.org/officeDocument/2006/relationships/image" Target="../media/image44.svg"/><Relationship Id="rId2" Type="http://schemas.openxmlformats.org/officeDocument/2006/relationships/notesSlide" Target="../notesSlides/notesSlide20.xml"/><Relationship Id="rId1" Type="http://schemas.openxmlformats.org/officeDocument/2006/relationships/slideLayout" Target="../slideLayouts/slideLayout7.xml"/><Relationship Id="rId6" Type="http://schemas.openxmlformats.org/officeDocument/2006/relationships/image" Target="../media/image43.png"/><Relationship Id="rId5" Type="http://schemas.openxmlformats.org/officeDocument/2006/relationships/image" Target="../media/image42.png"/><Relationship Id="rId4" Type="http://schemas.openxmlformats.org/officeDocument/2006/relationships/image" Target="../media/image41.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Stepes Stroke Smart Spanish Presentation">
            <a:hlinkClick r:id="" action="ppaction://media"/>
            <a:extLst>
              <a:ext uri="{FF2B5EF4-FFF2-40B4-BE49-F238E27FC236}">
                <a16:creationId xmlns:a16="http://schemas.microsoft.com/office/drawing/2014/main" id="{24FC28A4-AAFC-BE9C-6731-7682729AAC2C}"/>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0" y="0"/>
            <a:ext cx="18288000" cy="10287000"/>
          </a:xfrm>
          <a:prstGeom prst="rect">
            <a:avLst/>
          </a:prstGeom>
        </p:spPr>
      </p:pic>
    </p:spTree>
    <p:extLst>
      <p:ext uri="{BB962C8B-B14F-4D97-AF65-F5344CB8AC3E}">
        <p14:creationId xmlns:p14="http://schemas.microsoft.com/office/powerpoint/2010/main" val="31227353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0167"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repeatCount="indefinite"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E2FFBC"/>
        </a:solidFill>
        <a:effectLst/>
      </p:bgPr>
    </p:bg>
    <p:spTree>
      <p:nvGrpSpPr>
        <p:cNvPr id="1" name=""/>
        <p:cNvGrpSpPr/>
        <p:nvPr/>
      </p:nvGrpSpPr>
      <p:grpSpPr>
        <a:xfrm>
          <a:off x="0" y="0"/>
          <a:ext cx="0" cy="0"/>
          <a:chOff x="0" y="0"/>
          <a:chExt cx="0" cy="0"/>
        </a:xfrm>
      </p:grpSpPr>
      <p:grpSp>
        <p:nvGrpSpPr>
          <p:cNvPr id="2" name="Group 2"/>
          <p:cNvGrpSpPr/>
          <p:nvPr/>
        </p:nvGrpSpPr>
        <p:grpSpPr>
          <a:xfrm rot="-10800000">
            <a:off x="14638418" y="0"/>
            <a:ext cx="3649582" cy="3643742"/>
            <a:chOff x="0" y="0"/>
            <a:chExt cx="6350000" cy="6339840"/>
          </a:xfrm>
        </p:grpSpPr>
        <p:sp>
          <p:nvSpPr>
            <p:cNvPr id="3" name="Freeform 3"/>
            <p:cNvSpPr/>
            <p:nvPr/>
          </p:nvSpPr>
          <p:spPr>
            <a:xfrm>
              <a:off x="0" y="0"/>
              <a:ext cx="6350000" cy="6339840"/>
            </a:xfrm>
            <a:custGeom>
              <a:avLst/>
              <a:gdLst/>
              <a:ahLst/>
              <a:cxnLst/>
              <a:rect l="l" t="t" r="r" b="b"/>
              <a:pathLst>
                <a:path w="6350000" h="6339840">
                  <a:moveTo>
                    <a:pt x="6350000" y="6339840"/>
                  </a:moveTo>
                  <a:lnTo>
                    <a:pt x="0" y="6339840"/>
                  </a:lnTo>
                  <a:lnTo>
                    <a:pt x="0" y="0"/>
                  </a:lnTo>
                  <a:lnTo>
                    <a:pt x="6350000" y="6339840"/>
                  </a:lnTo>
                  <a:close/>
                </a:path>
              </a:pathLst>
            </a:custGeom>
            <a:solidFill>
              <a:srgbClr val="008037"/>
            </a:solidFill>
          </p:spPr>
        </p:sp>
      </p:grpSp>
      <p:sp>
        <p:nvSpPr>
          <p:cNvPr id="4" name="Freeform 4"/>
          <p:cNvSpPr/>
          <p:nvPr/>
        </p:nvSpPr>
        <p:spPr>
          <a:xfrm>
            <a:off x="10708105" y="2409723"/>
            <a:ext cx="7579895" cy="8229600"/>
          </a:xfrm>
          <a:custGeom>
            <a:avLst/>
            <a:gdLst/>
            <a:ahLst/>
            <a:cxnLst/>
            <a:rect l="l" t="t" r="r" b="b"/>
            <a:pathLst>
              <a:path w="7579895" h="8229600">
                <a:moveTo>
                  <a:pt x="0" y="0"/>
                </a:moveTo>
                <a:lnTo>
                  <a:pt x="7579895" y="0"/>
                </a:lnTo>
                <a:lnTo>
                  <a:pt x="7579895" y="8229600"/>
                </a:lnTo>
                <a:lnTo>
                  <a:pt x="0" y="8229600"/>
                </a:lnTo>
                <a:lnTo>
                  <a:pt x="0" y="0"/>
                </a:lnTo>
                <a:close/>
              </a:path>
            </a:pathLst>
          </a:custGeom>
          <a:blipFill>
            <a:blip r:embed="rId3"/>
            <a:stretch>
              <a:fillRect r="-20634"/>
            </a:stretch>
          </a:blipFill>
        </p:spPr>
      </p:sp>
      <p:grpSp>
        <p:nvGrpSpPr>
          <p:cNvPr id="5" name="Group 5"/>
          <p:cNvGrpSpPr/>
          <p:nvPr/>
        </p:nvGrpSpPr>
        <p:grpSpPr>
          <a:xfrm rot="-10800000">
            <a:off x="13667" y="0"/>
            <a:ext cx="3651533" cy="4819446"/>
            <a:chOff x="0" y="0"/>
            <a:chExt cx="3361092" cy="4436110"/>
          </a:xfrm>
        </p:grpSpPr>
        <p:sp>
          <p:nvSpPr>
            <p:cNvPr id="6" name="Freeform 6"/>
            <p:cNvSpPr/>
            <p:nvPr/>
          </p:nvSpPr>
          <p:spPr>
            <a:xfrm>
              <a:off x="-59690" y="0"/>
              <a:ext cx="1204453" cy="4436110"/>
            </a:xfrm>
            <a:custGeom>
              <a:avLst/>
              <a:gdLst/>
              <a:ahLst/>
              <a:cxnLst/>
              <a:rect l="l" t="t" r="r" b="b"/>
              <a:pathLst>
                <a:path w="1204453" h="4436110">
                  <a:moveTo>
                    <a:pt x="720090" y="2504440"/>
                  </a:moveTo>
                  <a:cubicBezTo>
                    <a:pt x="1204453" y="1358900"/>
                    <a:pt x="641350" y="843280"/>
                    <a:pt x="461010" y="548640"/>
                  </a:cubicBezTo>
                  <a:cubicBezTo>
                    <a:pt x="195580" y="115570"/>
                    <a:pt x="262890" y="0"/>
                    <a:pt x="262890" y="0"/>
                  </a:cubicBezTo>
                  <a:lnTo>
                    <a:pt x="59690" y="0"/>
                  </a:lnTo>
                  <a:cubicBezTo>
                    <a:pt x="119380" y="441960"/>
                    <a:pt x="1138973" y="1212850"/>
                    <a:pt x="678180" y="2147570"/>
                  </a:cubicBezTo>
                  <a:cubicBezTo>
                    <a:pt x="0" y="3520440"/>
                    <a:pt x="516890" y="4436110"/>
                    <a:pt x="516890" y="4436110"/>
                  </a:cubicBezTo>
                  <a:lnTo>
                    <a:pt x="745490" y="4436110"/>
                  </a:lnTo>
                  <a:cubicBezTo>
                    <a:pt x="745490" y="4436110"/>
                    <a:pt x="185420" y="3768090"/>
                    <a:pt x="720090" y="2504440"/>
                  </a:cubicBezTo>
                  <a:lnTo>
                    <a:pt x="720090" y="2504440"/>
                  </a:lnTo>
                  <a:close/>
                </a:path>
              </a:pathLst>
            </a:custGeom>
            <a:solidFill>
              <a:srgbClr val="86D694"/>
            </a:solidFill>
          </p:spPr>
        </p:sp>
        <p:sp>
          <p:nvSpPr>
            <p:cNvPr id="7" name="Freeform 7"/>
            <p:cNvSpPr/>
            <p:nvPr/>
          </p:nvSpPr>
          <p:spPr>
            <a:xfrm>
              <a:off x="125730" y="0"/>
              <a:ext cx="1019033" cy="4436110"/>
            </a:xfrm>
            <a:custGeom>
              <a:avLst/>
              <a:gdLst/>
              <a:ahLst/>
              <a:cxnLst/>
              <a:rect l="l" t="t" r="r" b="b"/>
              <a:pathLst>
                <a:path w="1019033" h="4436110">
                  <a:moveTo>
                    <a:pt x="511810" y="3030220"/>
                  </a:moveTo>
                  <a:cubicBezTo>
                    <a:pt x="892810" y="1957070"/>
                    <a:pt x="1008959" y="1464310"/>
                    <a:pt x="585470" y="820420"/>
                  </a:cubicBezTo>
                  <a:cubicBezTo>
                    <a:pt x="212090" y="254000"/>
                    <a:pt x="264160" y="0"/>
                    <a:pt x="264160" y="0"/>
                  </a:cubicBezTo>
                  <a:lnTo>
                    <a:pt x="77470" y="0"/>
                  </a:lnTo>
                  <a:cubicBezTo>
                    <a:pt x="77470" y="0"/>
                    <a:pt x="10160" y="115570"/>
                    <a:pt x="275590" y="548640"/>
                  </a:cubicBezTo>
                  <a:cubicBezTo>
                    <a:pt x="455930" y="843280"/>
                    <a:pt x="1019033" y="1358900"/>
                    <a:pt x="534670" y="2504440"/>
                  </a:cubicBezTo>
                  <a:cubicBezTo>
                    <a:pt x="0" y="3766820"/>
                    <a:pt x="558800" y="4434840"/>
                    <a:pt x="558800" y="4434840"/>
                  </a:cubicBezTo>
                  <a:lnTo>
                    <a:pt x="830580" y="4434840"/>
                  </a:lnTo>
                  <a:cubicBezTo>
                    <a:pt x="830580" y="4436110"/>
                    <a:pt x="264160" y="3724910"/>
                    <a:pt x="511810" y="3030220"/>
                  </a:cubicBezTo>
                  <a:close/>
                </a:path>
              </a:pathLst>
            </a:custGeom>
            <a:solidFill>
              <a:srgbClr val="86D694"/>
            </a:solidFill>
          </p:spPr>
        </p:sp>
        <p:sp>
          <p:nvSpPr>
            <p:cNvPr id="8" name="Freeform 8"/>
            <p:cNvSpPr/>
            <p:nvPr/>
          </p:nvSpPr>
          <p:spPr>
            <a:xfrm>
              <a:off x="337820" y="0"/>
              <a:ext cx="3022002" cy="4436110"/>
            </a:xfrm>
            <a:custGeom>
              <a:avLst/>
              <a:gdLst/>
              <a:ahLst/>
              <a:cxnLst/>
              <a:rect l="l" t="t" r="r" b="b"/>
              <a:pathLst>
                <a:path w="3022002" h="4436110">
                  <a:moveTo>
                    <a:pt x="1888619" y="0"/>
                  </a:moveTo>
                  <a:lnTo>
                    <a:pt x="50800" y="0"/>
                  </a:lnTo>
                  <a:cubicBezTo>
                    <a:pt x="50800" y="0"/>
                    <a:pt x="0" y="254000"/>
                    <a:pt x="372110" y="820420"/>
                  </a:cubicBezTo>
                  <a:cubicBezTo>
                    <a:pt x="794350" y="1463040"/>
                    <a:pt x="679450" y="1957070"/>
                    <a:pt x="298450" y="3030220"/>
                  </a:cubicBezTo>
                  <a:cubicBezTo>
                    <a:pt x="52070" y="3724910"/>
                    <a:pt x="618490" y="4436110"/>
                    <a:pt x="618490" y="4436110"/>
                  </a:cubicBezTo>
                  <a:lnTo>
                    <a:pt x="3022002" y="4436110"/>
                  </a:lnTo>
                  <a:lnTo>
                    <a:pt x="3022002" y="0"/>
                  </a:lnTo>
                  <a:lnTo>
                    <a:pt x="1888619" y="0"/>
                  </a:lnTo>
                  <a:close/>
                </a:path>
              </a:pathLst>
            </a:custGeom>
            <a:solidFill>
              <a:srgbClr val="86D694"/>
            </a:solidFill>
          </p:spPr>
        </p:sp>
      </p:grpSp>
      <p:grpSp>
        <p:nvGrpSpPr>
          <p:cNvPr id="9" name="Group 9"/>
          <p:cNvGrpSpPr>
            <a:grpSpLocks noChangeAspect="1"/>
          </p:cNvGrpSpPr>
          <p:nvPr/>
        </p:nvGrpSpPr>
        <p:grpSpPr>
          <a:xfrm>
            <a:off x="7879180" y="7458075"/>
            <a:ext cx="2828925" cy="2828925"/>
            <a:chOff x="0" y="0"/>
            <a:chExt cx="14400530" cy="14400530"/>
          </a:xfrm>
        </p:grpSpPr>
        <p:sp>
          <p:nvSpPr>
            <p:cNvPr id="10" name="Freeform 10"/>
            <p:cNvSpPr/>
            <p:nvPr/>
          </p:nvSpPr>
          <p:spPr>
            <a:xfrm>
              <a:off x="0" y="0"/>
              <a:ext cx="14400530" cy="14399261"/>
            </a:xfrm>
            <a:custGeom>
              <a:avLst/>
              <a:gdLst/>
              <a:ahLst/>
              <a:cxnLst/>
              <a:rect l="l" t="t" r="r" b="b"/>
              <a:pathLst>
                <a:path w="14400530" h="14399261">
                  <a:moveTo>
                    <a:pt x="7199630" y="0"/>
                  </a:moveTo>
                  <a:cubicBezTo>
                    <a:pt x="3223260" y="0"/>
                    <a:pt x="0" y="3223260"/>
                    <a:pt x="0" y="7199630"/>
                  </a:cubicBezTo>
                  <a:cubicBezTo>
                    <a:pt x="0" y="11176001"/>
                    <a:pt x="3223260" y="14399261"/>
                    <a:pt x="7199630" y="14399261"/>
                  </a:cubicBezTo>
                  <a:lnTo>
                    <a:pt x="14399261" y="14399261"/>
                  </a:lnTo>
                  <a:lnTo>
                    <a:pt x="14399261" y="7199630"/>
                  </a:lnTo>
                  <a:cubicBezTo>
                    <a:pt x="14400530" y="3223260"/>
                    <a:pt x="11176000" y="0"/>
                    <a:pt x="7199630" y="0"/>
                  </a:cubicBezTo>
                  <a:close/>
                </a:path>
              </a:pathLst>
            </a:custGeom>
            <a:solidFill>
              <a:srgbClr val="7ED957"/>
            </a:solidFill>
          </p:spPr>
        </p:sp>
      </p:grpSp>
      <p:sp>
        <p:nvSpPr>
          <p:cNvPr id="11" name="Freeform 11"/>
          <p:cNvSpPr/>
          <p:nvPr/>
        </p:nvSpPr>
        <p:spPr>
          <a:xfrm>
            <a:off x="0" y="4819446"/>
            <a:ext cx="7879180" cy="5467554"/>
          </a:xfrm>
          <a:custGeom>
            <a:avLst/>
            <a:gdLst/>
            <a:ahLst/>
            <a:cxnLst/>
            <a:rect l="l" t="t" r="r" b="b"/>
            <a:pathLst>
              <a:path w="7879180" h="5467554">
                <a:moveTo>
                  <a:pt x="0" y="0"/>
                </a:moveTo>
                <a:lnTo>
                  <a:pt x="7879180" y="0"/>
                </a:lnTo>
                <a:lnTo>
                  <a:pt x="7879180" y="5467554"/>
                </a:lnTo>
                <a:lnTo>
                  <a:pt x="0" y="5467554"/>
                </a:lnTo>
                <a:lnTo>
                  <a:pt x="0" y="0"/>
                </a:lnTo>
                <a:close/>
              </a:path>
            </a:pathLst>
          </a:custGeom>
          <a:blipFill>
            <a:blip r:embed="rId4"/>
            <a:stretch>
              <a:fillRect l="-470" r="-470" b="-3551"/>
            </a:stretch>
          </a:blipFill>
        </p:spPr>
      </p:sp>
      <p:sp>
        <p:nvSpPr>
          <p:cNvPr id="12" name="Freeform 12"/>
          <p:cNvSpPr/>
          <p:nvPr/>
        </p:nvSpPr>
        <p:spPr>
          <a:xfrm>
            <a:off x="3665200" y="0"/>
            <a:ext cx="10832853" cy="5143500"/>
          </a:xfrm>
          <a:custGeom>
            <a:avLst/>
            <a:gdLst/>
            <a:ahLst/>
            <a:cxnLst/>
            <a:rect l="l" t="t" r="r" b="b"/>
            <a:pathLst>
              <a:path w="10832853" h="5143500">
                <a:moveTo>
                  <a:pt x="0" y="0"/>
                </a:moveTo>
                <a:lnTo>
                  <a:pt x="10832853" y="0"/>
                </a:lnTo>
                <a:lnTo>
                  <a:pt x="10832853" y="5143500"/>
                </a:lnTo>
                <a:lnTo>
                  <a:pt x="0" y="5143500"/>
                </a:lnTo>
                <a:lnTo>
                  <a:pt x="0" y="0"/>
                </a:lnTo>
                <a:close/>
              </a:path>
            </a:pathLst>
          </a:custGeom>
          <a:blipFill>
            <a:blip r:embed="rId5"/>
            <a:stretch>
              <a:fillRect l="-3411" t="-49622" r="-3411"/>
            </a:stretch>
          </a:blipFill>
        </p:spPr>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Virginia Governor's Conference on Aging">
            <a:hlinkClick r:id="" action="ppaction://media"/>
            <a:extLst>
              <a:ext uri="{FF2B5EF4-FFF2-40B4-BE49-F238E27FC236}">
                <a16:creationId xmlns:a16="http://schemas.microsoft.com/office/drawing/2014/main" id="{D729C440-23AF-ABCC-9BA3-92FDDAA97A8A}"/>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0" y="0"/>
            <a:ext cx="18288000" cy="1028700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19632"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p:cNvPicPr>
          <p:nvPr/>
        </p:nvPicPr>
        <p:blipFill>
          <a:blip r:embed="rId3"/>
          <a:srcRect b="15730"/>
          <a:stretch>
            <a:fillRect/>
          </a:stretch>
        </p:blipFill>
        <p:spPr>
          <a:xfrm>
            <a:off x="0" y="0"/>
            <a:ext cx="18288000" cy="10287000"/>
          </a:xfrm>
          <a:prstGeom prst="rect">
            <a:avLst/>
          </a:prstGeom>
        </p:spPr>
      </p:pic>
      <p:sp>
        <p:nvSpPr>
          <p:cNvPr id="3" name="TextBox 3"/>
          <p:cNvSpPr txBox="1"/>
          <p:nvPr/>
        </p:nvSpPr>
        <p:spPr>
          <a:xfrm rot="-1208583">
            <a:off x="-68841" y="1571242"/>
            <a:ext cx="11265491" cy="3356679"/>
          </a:xfrm>
          <a:prstGeom prst="rect">
            <a:avLst/>
          </a:prstGeom>
        </p:spPr>
        <p:txBody>
          <a:bodyPr lIns="0" tIns="0" rIns="0" bIns="0" rtlCol="0" anchor="t">
            <a:spAutoFit/>
          </a:bodyPr>
          <a:lstStyle/>
          <a:p>
            <a:pPr algn="ctr">
              <a:lnSpc>
                <a:spcPts val="13436"/>
              </a:lnSpc>
            </a:pPr>
            <a:r>
              <a:rPr lang="en-US" sz="9597">
                <a:solidFill>
                  <a:srgbClr val="000000"/>
                </a:solidFill>
                <a:latin typeface="RoxboroughCF Bold"/>
              </a:rPr>
              <a:t>La causa n.° 1 de discapacidad</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p:cNvPicPr>
          <p:nvPr/>
        </p:nvPicPr>
        <p:blipFill>
          <a:blip r:embed="rId3"/>
          <a:srcRect t="7205" b="44509"/>
          <a:stretch>
            <a:fillRect/>
          </a:stretch>
        </p:blipFill>
        <p:spPr>
          <a:xfrm>
            <a:off x="0" y="0"/>
            <a:ext cx="18288000" cy="10287000"/>
          </a:xfrm>
          <a:prstGeom prst="rect">
            <a:avLst/>
          </a:prstGeom>
        </p:spPr>
      </p:pic>
      <p:sp>
        <p:nvSpPr>
          <p:cNvPr id="3" name="TextBox 3"/>
          <p:cNvSpPr txBox="1"/>
          <p:nvPr/>
        </p:nvSpPr>
        <p:spPr>
          <a:xfrm>
            <a:off x="10538188" y="586377"/>
            <a:ext cx="7646607" cy="5332162"/>
          </a:xfrm>
          <a:prstGeom prst="rect">
            <a:avLst/>
          </a:prstGeom>
        </p:spPr>
        <p:txBody>
          <a:bodyPr lIns="0" tIns="0" rIns="0" bIns="0" rtlCol="0" anchor="t">
            <a:spAutoFit/>
          </a:bodyPr>
          <a:lstStyle/>
          <a:p>
            <a:pPr algn="ctr">
              <a:lnSpc>
                <a:spcPts val="10601"/>
              </a:lnSpc>
            </a:pPr>
            <a:r>
              <a:rPr lang="en-US" sz="7572">
                <a:solidFill>
                  <a:srgbClr val="2E3564"/>
                </a:solidFill>
                <a:latin typeface="Garbata Black"/>
              </a:rPr>
              <a:t>Se bloquea el flujo sanguíneo al tejido cerebral.</a:t>
            </a:r>
          </a:p>
        </p:txBody>
      </p:sp>
      <p:sp>
        <p:nvSpPr>
          <p:cNvPr id="4" name="TextBox 4"/>
          <p:cNvSpPr txBox="1"/>
          <p:nvPr/>
        </p:nvSpPr>
        <p:spPr>
          <a:xfrm>
            <a:off x="11117846" y="6816724"/>
            <a:ext cx="7066949" cy="2600326"/>
          </a:xfrm>
          <a:prstGeom prst="rect">
            <a:avLst/>
          </a:prstGeom>
        </p:spPr>
        <p:txBody>
          <a:bodyPr lIns="0" tIns="0" rIns="0" bIns="0" rtlCol="0" anchor="t">
            <a:spAutoFit/>
          </a:bodyPr>
          <a:lstStyle/>
          <a:p>
            <a:pPr algn="ctr">
              <a:lnSpc>
                <a:spcPts val="10499"/>
              </a:lnSpc>
            </a:pPr>
            <a:r>
              <a:rPr lang="en-US" sz="7499">
                <a:solidFill>
                  <a:srgbClr val="2E3564"/>
                </a:solidFill>
                <a:latin typeface="Garbata Black"/>
              </a:rPr>
              <a:t>Comienza el daño cerebral.</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Stepes Stroke Smart Spanish Presentation (1)">
            <a:hlinkClick r:id="" action="ppaction://media"/>
            <a:extLst>
              <a:ext uri="{FF2B5EF4-FFF2-40B4-BE49-F238E27FC236}">
                <a16:creationId xmlns:a16="http://schemas.microsoft.com/office/drawing/2014/main" id="{C04A90C5-368C-0849-852F-F0D78AE633BD}"/>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0" y="0"/>
            <a:ext cx="18288000" cy="10287000"/>
          </a:xfrm>
          <a:prstGeom prst="rect">
            <a:avLst/>
          </a:prstGeom>
        </p:spPr>
      </p:pic>
    </p:spTree>
    <p:extLst>
      <p:ext uri="{BB962C8B-B14F-4D97-AF65-F5344CB8AC3E}">
        <p14:creationId xmlns:p14="http://schemas.microsoft.com/office/powerpoint/2010/main" val="39585379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6934"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repeatCount="indefinite"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Becoming Stroke Smart--General Presentation (1)">
            <a:hlinkClick r:id="" action="ppaction://media"/>
            <a:extLst>
              <a:ext uri="{FF2B5EF4-FFF2-40B4-BE49-F238E27FC236}">
                <a16:creationId xmlns:a16="http://schemas.microsoft.com/office/drawing/2014/main" id="{CD95AC88-1F61-0597-201E-76C40553E993}"/>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0" y="0"/>
            <a:ext cx="18288000" cy="10287000"/>
          </a:xfrm>
          <a:prstGeom prst="rect">
            <a:avLst/>
          </a:prstGeom>
        </p:spPr>
      </p:pic>
    </p:spTree>
    <p:extLst>
      <p:ext uri="{BB962C8B-B14F-4D97-AF65-F5344CB8AC3E}">
        <p14:creationId xmlns:p14="http://schemas.microsoft.com/office/powerpoint/2010/main" val="37030991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9767"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repeatCount="indefinite"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p:cNvPicPr>
          <p:nvPr/>
        </p:nvPicPr>
        <p:blipFill>
          <a:blip r:embed="rId3"/>
          <a:srcRect t="21875" b="21875"/>
          <a:stretch>
            <a:fillRect/>
          </a:stretch>
        </p:blipFill>
        <p:spPr>
          <a:xfrm>
            <a:off x="0" y="0"/>
            <a:ext cx="18288000" cy="10287000"/>
          </a:xfrm>
          <a:prstGeom prst="rect">
            <a:avLst/>
          </a:prstGeom>
        </p:spPr>
      </p:pic>
      <p:sp>
        <p:nvSpPr>
          <p:cNvPr id="3" name="Freeform 3"/>
          <p:cNvSpPr/>
          <p:nvPr/>
        </p:nvSpPr>
        <p:spPr>
          <a:xfrm>
            <a:off x="3025878" y="163081"/>
            <a:ext cx="11693138" cy="9960838"/>
          </a:xfrm>
          <a:custGeom>
            <a:avLst/>
            <a:gdLst/>
            <a:ahLst/>
            <a:cxnLst/>
            <a:rect l="l" t="t" r="r" b="b"/>
            <a:pathLst>
              <a:path w="11693138" h="9960838">
                <a:moveTo>
                  <a:pt x="0" y="0"/>
                </a:moveTo>
                <a:lnTo>
                  <a:pt x="11693139" y="0"/>
                </a:lnTo>
                <a:lnTo>
                  <a:pt x="11693139" y="9960838"/>
                </a:lnTo>
                <a:lnTo>
                  <a:pt x="0" y="9960838"/>
                </a:lnTo>
                <a:lnTo>
                  <a:pt x="0" y="0"/>
                </a:lnTo>
                <a:close/>
              </a:path>
            </a:pathLst>
          </a:custGeom>
          <a:blipFill>
            <a:blip r:embed="rId4"/>
            <a:stretch>
              <a:fillRect l="-19707" t="-4975" r="-13349" b="-19900"/>
            </a:stretch>
          </a:blipFill>
        </p:spPr>
      </p:sp>
      <p:sp>
        <p:nvSpPr>
          <p:cNvPr id="4" name="TextBox 4"/>
          <p:cNvSpPr txBox="1"/>
          <p:nvPr/>
        </p:nvSpPr>
        <p:spPr>
          <a:xfrm>
            <a:off x="14289472" y="1137806"/>
            <a:ext cx="3421926" cy="3354705"/>
          </a:xfrm>
          <a:prstGeom prst="rect">
            <a:avLst/>
          </a:prstGeom>
        </p:spPr>
        <p:txBody>
          <a:bodyPr lIns="0" tIns="0" rIns="0" bIns="0" rtlCol="0" anchor="t">
            <a:spAutoFit/>
          </a:bodyPr>
          <a:lstStyle/>
          <a:p>
            <a:pPr algn="ctr">
              <a:lnSpc>
                <a:spcPts val="6719"/>
              </a:lnSpc>
            </a:pPr>
            <a:r>
              <a:rPr lang="en-US" sz="4800">
                <a:solidFill>
                  <a:srgbClr val="000000"/>
                </a:solidFill>
                <a:latin typeface="Open Sans"/>
              </a:rPr>
              <a:t>Debilidad, parálisis, producción del habla</a:t>
            </a:r>
          </a:p>
        </p:txBody>
      </p:sp>
      <p:sp>
        <p:nvSpPr>
          <p:cNvPr id="5" name="TextBox 5"/>
          <p:cNvSpPr txBox="1"/>
          <p:nvPr/>
        </p:nvSpPr>
        <p:spPr>
          <a:xfrm>
            <a:off x="9778217" y="9172575"/>
            <a:ext cx="2694146" cy="811530"/>
          </a:xfrm>
          <a:prstGeom prst="rect">
            <a:avLst/>
          </a:prstGeom>
        </p:spPr>
        <p:txBody>
          <a:bodyPr lIns="0" tIns="0" rIns="0" bIns="0" rtlCol="0" anchor="t">
            <a:spAutoFit/>
          </a:bodyPr>
          <a:lstStyle/>
          <a:p>
            <a:pPr algn="ctr">
              <a:lnSpc>
                <a:spcPts val="6719"/>
              </a:lnSpc>
            </a:pPr>
            <a:r>
              <a:rPr lang="en-US" sz="4800">
                <a:solidFill>
                  <a:srgbClr val="000000"/>
                </a:solidFill>
                <a:latin typeface="Open Sans"/>
              </a:rPr>
              <a:t>Equilibrio</a:t>
            </a:r>
          </a:p>
        </p:txBody>
      </p:sp>
      <p:sp>
        <p:nvSpPr>
          <p:cNvPr id="6" name="TextBox 6"/>
          <p:cNvSpPr txBox="1"/>
          <p:nvPr/>
        </p:nvSpPr>
        <p:spPr>
          <a:xfrm>
            <a:off x="458932" y="6314217"/>
            <a:ext cx="3900086" cy="811530"/>
          </a:xfrm>
          <a:prstGeom prst="rect">
            <a:avLst/>
          </a:prstGeom>
        </p:spPr>
        <p:txBody>
          <a:bodyPr lIns="0" tIns="0" rIns="0" bIns="0" rtlCol="0" anchor="t">
            <a:spAutoFit/>
          </a:bodyPr>
          <a:lstStyle/>
          <a:p>
            <a:pPr algn="ctr">
              <a:lnSpc>
                <a:spcPts val="6719"/>
              </a:lnSpc>
            </a:pPr>
            <a:r>
              <a:rPr lang="en-US" sz="4800">
                <a:solidFill>
                  <a:srgbClr val="000000"/>
                </a:solidFill>
                <a:latin typeface="Open Sans"/>
              </a:rPr>
              <a:t>Visión</a:t>
            </a:r>
          </a:p>
        </p:txBody>
      </p:sp>
      <p:sp>
        <p:nvSpPr>
          <p:cNvPr id="7" name="TextBox 7"/>
          <p:cNvSpPr txBox="1"/>
          <p:nvPr/>
        </p:nvSpPr>
        <p:spPr>
          <a:xfrm>
            <a:off x="162462" y="1137806"/>
            <a:ext cx="5032761" cy="1562100"/>
          </a:xfrm>
          <a:prstGeom prst="rect">
            <a:avLst/>
          </a:prstGeom>
        </p:spPr>
        <p:txBody>
          <a:bodyPr lIns="0" tIns="0" rIns="0" bIns="0" rtlCol="0" anchor="t">
            <a:spAutoFit/>
          </a:bodyPr>
          <a:lstStyle/>
          <a:p>
            <a:pPr algn="ctr">
              <a:lnSpc>
                <a:spcPts val="6299"/>
              </a:lnSpc>
            </a:pPr>
            <a:r>
              <a:rPr lang="en-US" sz="4500" dirty="0" err="1">
                <a:solidFill>
                  <a:srgbClr val="000000"/>
                </a:solidFill>
                <a:latin typeface="Open Sans"/>
              </a:rPr>
              <a:t>Interpreta</a:t>
            </a:r>
            <a:r>
              <a:rPr lang="en-US" sz="4500" dirty="0">
                <a:solidFill>
                  <a:srgbClr val="000000"/>
                </a:solidFill>
                <a:latin typeface="Open Sans"/>
              </a:rPr>
              <a:t> la </a:t>
            </a:r>
            <a:r>
              <a:rPr lang="en-US" sz="4500" dirty="0" err="1">
                <a:solidFill>
                  <a:srgbClr val="000000"/>
                </a:solidFill>
                <a:latin typeface="Open Sans"/>
              </a:rPr>
              <a:t>información</a:t>
            </a:r>
            <a:r>
              <a:rPr lang="en-US" sz="4500" dirty="0">
                <a:solidFill>
                  <a:srgbClr val="000000"/>
                </a:solidFill>
                <a:latin typeface="Open Sans"/>
              </a:rPr>
              <a:t> visual</a:t>
            </a:r>
          </a:p>
        </p:txBody>
      </p:sp>
      <p:sp>
        <p:nvSpPr>
          <p:cNvPr id="8" name="TextBox 8"/>
          <p:cNvSpPr txBox="1"/>
          <p:nvPr/>
        </p:nvSpPr>
        <p:spPr>
          <a:xfrm>
            <a:off x="6268960" y="5466641"/>
            <a:ext cx="4856330" cy="1659255"/>
          </a:xfrm>
          <a:prstGeom prst="rect">
            <a:avLst/>
          </a:prstGeom>
        </p:spPr>
        <p:txBody>
          <a:bodyPr lIns="0" tIns="0" rIns="0" bIns="0" rtlCol="0" anchor="t">
            <a:spAutoFit/>
          </a:bodyPr>
          <a:lstStyle/>
          <a:p>
            <a:pPr algn="ctr">
              <a:lnSpc>
                <a:spcPts val="6719"/>
              </a:lnSpc>
            </a:pPr>
            <a:r>
              <a:rPr lang="en-US" sz="4800">
                <a:solidFill>
                  <a:srgbClr val="000000"/>
                </a:solidFill>
                <a:latin typeface="Open Sans"/>
              </a:rPr>
              <a:t>Comprensión del habla</a:t>
            </a:r>
          </a:p>
        </p:txBody>
      </p:sp>
      <p:sp>
        <p:nvSpPr>
          <p:cNvPr id="9" name="TextBox 9"/>
          <p:cNvSpPr txBox="1"/>
          <p:nvPr/>
        </p:nvSpPr>
        <p:spPr>
          <a:xfrm>
            <a:off x="12916501" y="152683"/>
            <a:ext cx="3571059" cy="1174296"/>
          </a:xfrm>
          <a:prstGeom prst="rect">
            <a:avLst/>
          </a:prstGeom>
        </p:spPr>
        <p:txBody>
          <a:bodyPr wrap="square" lIns="0" tIns="0" rIns="0" bIns="0" rtlCol="0" anchor="t">
            <a:spAutoFit/>
          </a:bodyPr>
          <a:lstStyle/>
          <a:p>
            <a:pPr algn="ctr">
              <a:lnSpc>
                <a:spcPts val="9799"/>
              </a:lnSpc>
            </a:pPr>
            <a:r>
              <a:rPr lang="en-US" sz="6999" dirty="0">
                <a:solidFill>
                  <a:srgbClr val="000000"/>
                </a:solidFill>
                <a:latin typeface="Open Sans Extra Bold"/>
              </a:rPr>
              <a:t>Frontal</a:t>
            </a:r>
          </a:p>
        </p:txBody>
      </p:sp>
      <p:sp>
        <p:nvSpPr>
          <p:cNvPr id="10" name="TextBox 10"/>
          <p:cNvSpPr txBox="1"/>
          <p:nvPr/>
        </p:nvSpPr>
        <p:spPr>
          <a:xfrm>
            <a:off x="162462" y="216519"/>
            <a:ext cx="4765034" cy="1193800"/>
          </a:xfrm>
          <a:prstGeom prst="rect">
            <a:avLst/>
          </a:prstGeom>
        </p:spPr>
        <p:txBody>
          <a:bodyPr lIns="0" tIns="0" rIns="0" bIns="0" rtlCol="0" anchor="t">
            <a:spAutoFit/>
          </a:bodyPr>
          <a:lstStyle/>
          <a:p>
            <a:pPr algn="ctr">
              <a:lnSpc>
                <a:spcPts val="9799"/>
              </a:lnSpc>
            </a:pPr>
            <a:r>
              <a:rPr lang="en-US" sz="6999" dirty="0">
                <a:solidFill>
                  <a:srgbClr val="000000"/>
                </a:solidFill>
                <a:latin typeface="Open Sans Extra Bold"/>
              </a:rPr>
              <a:t>Parietal</a:t>
            </a:r>
          </a:p>
        </p:txBody>
      </p:sp>
      <p:sp>
        <p:nvSpPr>
          <p:cNvPr id="11" name="TextBox 11"/>
          <p:cNvSpPr txBox="1"/>
          <p:nvPr/>
        </p:nvSpPr>
        <p:spPr>
          <a:xfrm>
            <a:off x="6321400" y="4358566"/>
            <a:ext cx="4496508" cy="1193800"/>
          </a:xfrm>
          <a:prstGeom prst="rect">
            <a:avLst/>
          </a:prstGeom>
        </p:spPr>
        <p:txBody>
          <a:bodyPr lIns="0" tIns="0" rIns="0" bIns="0" rtlCol="0" anchor="t">
            <a:spAutoFit/>
          </a:bodyPr>
          <a:lstStyle/>
          <a:p>
            <a:pPr algn="ctr">
              <a:lnSpc>
                <a:spcPts val="9799"/>
              </a:lnSpc>
            </a:pPr>
            <a:r>
              <a:rPr lang="en-US" sz="6999">
                <a:solidFill>
                  <a:srgbClr val="000000"/>
                </a:solidFill>
                <a:latin typeface="Open Sans Extra Bold"/>
              </a:rPr>
              <a:t>Temporal</a:t>
            </a:r>
          </a:p>
        </p:txBody>
      </p:sp>
      <p:sp>
        <p:nvSpPr>
          <p:cNvPr id="12" name="TextBox 12"/>
          <p:cNvSpPr txBox="1"/>
          <p:nvPr/>
        </p:nvSpPr>
        <p:spPr>
          <a:xfrm>
            <a:off x="0" y="5010150"/>
            <a:ext cx="4585766" cy="1193800"/>
          </a:xfrm>
          <a:prstGeom prst="rect">
            <a:avLst/>
          </a:prstGeom>
        </p:spPr>
        <p:txBody>
          <a:bodyPr lIns="0" tIns="0" rIns="0" bIns="0" rtlCol="0" anchor="t">
            <a:spAutoFit/>
          </a:bodyPr>
          <a:lstStyle/>
          <a:p>
            <a:pPr algn="ctr">
              <a:lnSpc>
                <a:spcPts val="9799"/>
              </a:lnSpc>
            </a:pPr>
            <a:r>
              <a:rPr lang="en-US" sz="6999">
                <a:solidFill>
                  <a:srgbClr val="000000"/>
                </a:solidFill>
                <a:latin typeface="Open Sans Extra Bold"/>
              </a:rPr>
              <a:t>Occipital</a:t>
            </a:r>
          </a:p>
        </p:txBody>
      </p:sp>
      <p:sp>
        <p:nvSpPr>
          <p:cNvPr id="13" name="TextBox 13"/>
          <p:cNvSpPr txBox="1"/>
          <p:nvPr/>
        </p:nvSpPr>
        <p:spPr>
          <a:xfrm>
            <a:off x="8288981" y="8008020"/>
            <a:ext cx="5672617" cy="1193800"/>
          </a:xfrm>
          <a:prstGeom prst="rect">
            <a:avLst/>
          </a:prstGeom>
        </p:spPr>
        <p:txBody>
          <a:bodyPr lIns="0" tIns="0" rIns="0" bIns="0" rtlCol="0" anchor="t">
            <a:spAutoFit/>
          </a:bodyPr>
          <a:lstStyle/>
          <a:p>
            <a:pPr algn="ctr">
              <a:lnSpc>
                <a:spcPts val="9799"/>
              </a:lnSpc>
            </a:pPr>
            <a:r>
              <a:rPr lang="en-US" sz="6999">
                <a:solidFill>
                  <a:srgbClr val="000000"/>
                </a:solidFill>
                <a:latin typeface="Open Sans Extra Bold"/>
              </a:rPr>
              <a:t>Cerebelo</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p:cNvPicPr>
          <p:nvPr/>
        </p:nvPicPr>
        <p:blipFill>
          <a:blip r:embed="rId3"/>
          <a:srcRect t="21875" b="21875"/>
          <a:stretch>
            <a:fillRect/>
          </a:stretch>
        </p:blipFill>
        <p:spPr>
          <a:xfrm>
            <a:off x="0" y="0"/>
            <a:ext cx="18288000" cy="10287000"/>
          </a:xfrm>
          <a:prstGeom prst="rect">
            <a:avLst/>
          </a:prstGeom>
        </p:spPr>
      </p:pic>
      <p:sp>
        <p:nvSpPr>
          <p:cNvPr id="3" name="Freeform 3"/>
          <p:cNvSpPr/>
          <p:nvPr/>
        </p:nvSpPr>
        <p:spPr>
          <a:xfrm>
            <a:off x="12270724" y="0"/>
            <a:ext cx="6017276" cy="7220731"/>
          </a:xfrm>
          <a:custGeom>
            <a:avLst/>
            <a:gdLst/>
            <a:ahLst/>
            <a:cxnLst/>
            <a:rect l="l" t="t" r="r" b="b"/>
            <a:pathLst>
              <a:path w="6017276" h="7220731">
                <a:moveTo>
                  <a:pt x="0" y="0"/>
                </a:moveTo>
                <a:lnTo>
                  <a:pt x="6017276" y="0"/>
                </a:lnTo>
                <a:lnTo>
                  <a:pt x="6017276" y="7220731"/>
                </a:lnTo>
                <a:lnTo>
                  <a:pt x="0" y="7220731"/>
                </a:lnTo>
                <a:lnTo>
                  <a:pt x="0" y="0"/>
                </a:lnTo>
                <a:close/>
              </a:path>
            </a:pathLst>
          </a:custGeom>
          <a:blipFill>
            <a:blip r:embed="rId4"/>
            <a:stretch>
              <a:fillRect/>
            </a:stretch>
          </a:blipFill>
        </p:spPr>
      </p:sp>
      <p:sp>
        <p:nvSpPr>
          <p:cNvPr id="4" name="Freeform 4"/>
          <p:cNvSpPr/>
          <p:nvPr/>
        </p:nvSpPr>
        <p:spPr>
          <a:xfrm>
            <a:off x="0" y="0"/>
            <a:ext cx="6809990" cy="4461962"/>
          </a:xfrm>
          <a:custGeom>
            <a:avLst/>
            <a:gdLst/>
            <a:ahLst/>
            <a:cxnLst/>
            <a:rect l="l" t="t" r="r" b="b"/>
            <a:pathLst>
              <a:path w="6809990" h="4461962">
                <a:moveTo>
                  <a:pt x="0" y="0"/>
                </a:moveTo>
                <a:lnTo>
                  <a:pt x="6809990" y="0"/>
                </a:lnTo>
                <a:lnTo>
                  <a:pt x="6809990" y="4461962"/>
                </a:lnTo>
                <a:lnTo>
                  <a:pt x="0" y="4461962"/>
                </a:lnTo>
                <a:lnTo>
                  <a:pt x="0" y="0"/>
                </a:lnTo>
                <a:close/>
              </a:path>
            </a:pathLst>
          </a:custGeom>
          <a:blipFill>
            <a:blip r:embed="rId5"/>
            <a:stretch>
              <a:fillRect/>
            </a:stretch>
          </a:blipFill>
        </p:spPr>
      </p:sp>
      <p:sp>
        <p:nvSpPr>
          <p:cNvPr id="5" name="Freeform 5"/>
          <p:cNvSpPr/>
          <p:nvPr/>
        </p:nvSpPr>
        <p:spPr>
          <a:xfrm>
            <a:off x="3803831" y="4461962"/>
            <a:ext cx="9179456" cy="5825038"/>
          </a:xfrm>
          <a:custGeom>
            <a:avLst/>
            <a:gdLst/>
            <a:ahLst/>
            <a:cxnLst/>
            <a:rect l="l" t="t" r="r" b="b"/>
            <a:pathLst>
              <a:path w="9179456" h="5825038">
                <a:moveTo>
                  <a:pt x="0" y="0"/>
                </a:moveTo>
                <a:lnTo>
                  <a:pt x="9179456" y="0"/>
                </a:lnTo>
                <a:lnTo>
                  <a:pt x="9179456" y="5825038"/>
                </a:lnTo>
                <a:lnTo>
                  <a:pt x="0" y="5825038"/>
                </a:lnTo>
                <a:lnTo>
                  <a:pt x="0" y="0"/>
                </a:lnTo>
                <a:close/>
              </a:path>
            </a:pathLst>
          </a:custGeom>
          <a:blipFill>
            <a:blip r:embed="rId6"/>
            <a:stretch>
              <a:fillRect/>
            </a:stretch>
          </a:blipFill>
        </p:spPr>
      </p:sp>
      <p:sp>
        <p:nvSpPr>
          <p:cNvPr id="6" name="Freeform 6"/>
          <p:cNvSpPr/>
          <p:nvPr/>
        </p:nvSpPr>
        <p:spPr>
          <a:xfrm>
            <a:off x="6809990" y="-373270"/>
            <a:ext cx="5460734" cy="4835232"/>
          </a:xfrm>
          <a:custGeom>
            <a:avLst/>
            <a:gdLst/>
            <a:ahLst/>
            <a:cxnLst/>
            <a:rect l="l" t="t" r="r" b="b"/>
            <a:pathLst>
              <a:path w="5460734" h="4835232">
                <a:moveTo>
                  <a:pt x="0" y="0"/>
                </a:moveTo>
                <a:lnTo>
                  <a:pt x="5460734" y="0"/>
                </a:lnTo>
                <a:lnTo>
                  <a:pt x="5460734" y="4835232"/>
                </a:lnTo>
                <a:lnTo>
                  <a:pt x="0" y="4835232"/>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sp>
      <p:sp>
        <p:nvSpPr>
          <p:cNvPr id="7" name="Freeform 7"/>
          <p:cNvSpPr/>
          <p:nvPr/>
        </p:nvSpPr>
        <p:spPr>
          <a:xfrm>
            <a:off x="-2774754" y="4461962"/>
            <a:ext cx="6578585" cy="5825038"/>
          </a:xfrm>
          <a:custGeom>
            <a:avLst/>
            <a:gdLst/>
            <a:ahLst/>
            <a:cxnLst/>
            <a:rect l="l" t="t" r="r" b="b"/>
            <a:pathLst>
              <a:path w="6578585" h="5825038">
                <a:moveTo>
                  <a:pt x="0" y="0"/>
                </a:moveTo>
                <a:lnTo>
                  <a:pt x="6578585" y="0"/>
                </a:lnTo>
                <a:lnTo>
                  <a:pt x="6578585" y="5825038"/>
                </a:lnTo>
                <a:lnTo>
                  <a:pt x="0" y="5825038"/>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sp>
      <p:sp>
        <p:nvSpPr>
          <p:cNvPr id="8" name="Freeform 8"/>
          <p:cNvSpPr/>
          <p:nvPr/>
        </p:nvSpPr>
        <p:spPr>
          <a:xfrm rot="-10800000">
            <a:off x="12983287" y="7220731"/>
            <a:ext cx="5304713" cy="4697082"/>
          </a:xfrm>
          <a:custGeom>
            <a:avLst/>
            <a:gdLst/>
            <a:ahLst/>
            <a:cxnLst/>
            <a:rect l="l" t="t" r="r" b="b"/>
            <a:pathLst>
              <a:path w="5304713" h="4697082">
                <a:moveTo>
                  <a:pt x="0" y="0"/>
                </a:moveTo>
                <a:lnTo>
                  <a:pt x="5304713" y="0"/>
                </a:lnTo>
                <a:lnTo>
                  <a:pt x="5304713" y="4697083"/>
                </a:lnTo>
                <a:lnTo>
                  <a:pt x="0" y="4697083"/>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p:cNvPicPr>
          <p:nvPr/>
        </p:nvPicPr>
        <p:blipFill>
          <a:blip r:embed="rId3"/>
          <a:srcRect t="21875" b="21875"/>
          <a:stretch>
            <a:fillRect/>
          </a:stretch>
        </p:blipFill>
        <p:spPr>
          <a:xfrm>
            <a:off x="0" y="0"/>
            <a:ext cx="18288000" cy="10287000"/>
          </a:xfrm>
          <a:prstGeom prst="rect">
            <a:avLst/>
          </a:prstGeom>
        </p:spPr>
      </p:pic>
      <p:sp>
        <p:nvSpPr>
          <p:cNvPr id="3" name="Freeform 3"/>
          <p:cNvSpPr/>
          <p:nvPr/>
        </p:nvSpPr>
        <p:spPr>
          <a:xfrm>
            <a:off x="9144000" y="83957"/>
            <a:ext cx="9144000" cy="10203043"/>
          </a:xfrm>
          <a:custGeom>
            <a:avLst/>
            <a:gdLst/>
            <a:ahLst/>
            <a:cxnLst/>
            <a:rect l="l" t="t" r="r" b="b"/>
            <a:pathLst>
              <a:path w="9144000" h="10203043">
                <a:moveTo>
                  <a:pt x="0" y="0"/>
                </a:moveTo>
                <a:lnTo>
                  <a:pt x="9144000" y="0"/>
                </a:lnTo>
                <a:lnTo>
                  <a:pt x="9144000" y="10203043"/>
                </a:lnTo>
                <a:lnTo>
                  <a:pt x="0" y="10203043"/>
                </a:lnTo>
                <a:lnTo>
                  <a:pt x="0" y="0"/>
                </a:lnTo>
                <a:close/>
              </a:path>
            </a:pathLst>
          </a:custGeom>
          <a:blipFill>
            <a:blip r:embed="rId4"/>
            <a:stretch>
              <a:fillRect t="-18659" b="-18659"/>
            </a:stretch>
          </a:blipFill>
        </p:spPr>
      </p:sp>
      <p:sp>
        <p:nvSpPr>
          <p:cNvPr id="4" name="TextBox 4"/>
          <p:cNvSpPr txBox="1"/>
          <p:nvPr/>
        </p:nvSpPr>
        <p:spPr>
          <a:xfrm>
            <a:off x="0" y="581836"/>
            <a:ext cx="8210249" cy="9284802"/>
          </a:xfrm>
          <a:prstGeom prst="rect">
            <a:avLst/>
          </a:prstGeom>
        </p:spPr>
        <p:txBody>
          <a:bodyPr lIns="0" tIns="0" rIns="0" bIns="0" rtlCol="0" anchor="t">
            <a:spAutoFit/>
          </a:bodyPr>
          <a:lstStyle/>
          <a:p>
            <a:pPr algn="ctr">
              <a:lnSpc>
                <a:spcPts val="18489"/>
              </a:lnSpc>
            </a:pPr>
            <a:r>
              <a:rPr lang="en-US" sz="13206">
                <a:solidFill>
                  <a:srgbClr val="2E3564"/>
                </a:solidFill>
                <a:latin typeface="Noto Serif Bold Italics"/>
              </a:rPr>
              <a:t>Detecte un derrame cerebral</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p:cNvPicPr>
          <p:nvPr/>
        </p:nvPicPr>
        <p:blipFill>
          <a:blip r:embed="rId2"/>
          <a:srcRect l="111" r="111"/>
          <a:stretch>
            <a:fillRect/>
          </a:stretch>
        </p:blipFill>
        <p:spPr>
          <a:xfrm>
            <a:off x="0" y="0"/>
            <a:ext cx="18288000" cy="10287000"/>
          </a:xfrm>
          <a:prstGeom prst="rect">
            <a:avLst/>
          </a:prstGeom>
        </p:spPr>
      </p:pic>
      <p:pic>
        <p:nvPicPr>
          <p:cNvPr id="3" name="Picture 3"/>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p:blipFill>
        <p:spPr>
          <a:xfrm>
            <a:off x="1289645" y="0"/>
            <a:ext cx="15263510" cy="4426418"/>
          </a:xfrm>
          <a:prstGeom prst="rect">
            <a:avLst/>
          </a:prstGeom>
        </p:spPr>
      </p:pic>
      <p:pic>
        <p:nvPicPr>
          <p:cNvPr id="4" name="Picture 4"/>
          <p:cNvPicPr>
            <a:picLocks noChangeAspect="1"/>
          </p:cNvPicPr>
          <p:nvPr/>
        </p:nvPicPr>
        <p:blipFill>
          <a:blip r:embed="rId5"/>
          <a:srcRect/>
          <a:stretch>
            <a:fillRect/>
          </a:stretch>
        </p:blipFill>
        <p:spPr>
          <a:xfrm>
            <a:off x="355574" y="3039828"/>
            <a:ext cx="17576852" cy="7247172"/>
          </a:xfrm>
          <a:prstGeom prst="rect">
            <a:avLst/>
          </a:prstGeom>
        </p:spPr>
      </p:pic>
      <p:sp>
        <p:nvSpPr>
          <p:cNvPr id="5" name="TextBox 5"/>
          <p:cNvSpPr txBox="1"/>
          <p:nvPr/>
        </p:nvSpPr>
        <p:spPr>
          <a:xfrm>
            <a:off x="990600" y="1028700"/>
            <a:ext cx="16675801" cy="2975173"/>
          </a:xfrm>
          <a:prstGeom prst="rect">
            <a:avLst/>
          </a:prstGeom>
        </p:spPr>
        <p:txBody>
          <a:bodyPr lIns="0" tIns="0" rIns="0" bIns="0" rtlCol="0" anchor="t">
            <a:spAutoFit/>
          </a:bodyPr>
          <a:lstStyle/>
          <a:p>
            <a:pPr algn="ctr">
              <a:lnSpc>
                <a:spcPts val="11622"/>
              </a:lnSpc>
            </a:pPr>
            <a:r>
              <a:rPr lang="en-US" sz="11000" dirty="0" err="1">
                <a:solidFill>
                  <a:srgbClr val="2E3564"/>
                </a:solidFill>
                <a:latin typeface="Noto Serif Bold Italics"/>
              </a:rPr>
              <a:t>Detecte</a:t>
            </a:r>
            <a:r>
              <a:rPr lang="en-US" sz="11000" dirty="0">
                <a:solidFill>
                  <a:srgbClr val="2E3564"/>
                </a:solidFill>
                <a:latin typeface="Noto Serif Bold Italics"/>
              </a:rPr>
              <a:t> un </a:t>
            </a:r>
            <a:r>
              <a:rPr lang="en-US" sz="11000" dirty="0" err="1">
                <a:solidFill>
                  <a:srgbClr val="2E3564"/>
                </a:solidFill>
                <a:latin typeface="Noto Serif Bold Italics"/>
              </a:rPr>
              <a:t>derrame</a:t>
            </a:r>
            <a:r>
              <a:rPr lang="en-US" sz="11000" dirty="0">
                <a:solidFill>
                  <a:srgbClr val="2E3564"/>
                </a:solidFill>
                <a:latin typeface="Noto Serif Bold Italics"/>
              </a:rPr>
              <a:t> cerebral</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4" fill="hold" nodeType="withEffect">
                                  <p:stCondLst>
                                    <p:cond delay="250"/>
                                  </p:stCondLst>
                                  <p:childTnLst>
                                    <p:set>
                                      <p:cBhvr>
                                        <p:cTn id="6" dur="1" fill="hold">
                                          <p:stCondLst>
                                            <p:cond delay="0"/>
                                          </p:stCondLst>
                                        </p:cTn>
                                        <p:tgtEl>
                                          <p:spTgt spid="4"/>
                                        </p:tgtEl>
                                        <p:attrNameLst>
                                          <p:attrName>style.visibility</p:attrName>
                                        </p:attrNameLst>
                                      </p:cBhvr>
                                      <p:to>
                                        <p:strVal val="visible"/>
                                      </p:to>
                                    </p:set>
                                    <p:animEffect transition="in" filter="wipe(down)">
                                      <p:cBhvr>
                                        <p:cTn id="7" dur="75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0" y="-161925"/>
            <a:ext cx="18288000" cy="1533525"/>
          </a:xfrm>
          <a:prstGeom prst="rect">
            <a:avLst/>
          </a:prstGeom>
        </p:spPr>
        <p:txBody>
          <a:bodyPr lIns="0" tIns="0" rIns="0" bIns="0" rtlCol="0" anchor="t">
            <a:spAutoFit/>
          </a:bodyPr>
          <a:lstStyle/>
          <a:p>
            <a:pPr algn="ctr">
              <a:lnSpc>
                <a:spcPts val="12599"/>
              </a:lnSpc>
            </a:pPr>
            <a:r>
              <a:rPr lang="en-US" sz="9000">
                <a:solidFill>
                  <a:srgbClr val="000000"/>
                </a:solidFill>
                <a:latin typeface="Open Sans Extra Bold"/>
              </a:rPr>
              <a:t>¡Detecte un derrame cerebral!</a:t>
            </a:r>
          </a:p>
        </p:txBody>
      </p:sp>
      <p:sp>
        <p:nvSpPr>
          <p:cNvPr id="3" name="TextBox 3"/>
          <p:cNvSpPr txBox="1"/>
          <p:nvPr/>
        </p:nvSpPr>
        <p:spPr>
          <a:xfrm>
            <a:off x="953099" y="5381625"/>
            <a:ext cx="16381803" cy="1101726"/>
          </a:xfrm>
          <a:prstGeom prst="rect">
            <a:avLst/>
          </a:prstGeom>
        </p:spPr>
        <p:txBody>
          <a:bodyPr lIns="0" tIns="0" rIns="0" bIns="0" rtlCol="0" anchor="t">
            <a:spAutoFit/>
          </a:bodyPr>
          <a:lstStyle/>
          <a:p>
            <a:pPr algn="ctr">
              <a:lnSpc>
                <a:spcPts val="9099"/>
              </a:lnSpc>
              <a:spcBef>
                <a:spcPct val="0"/>
              </a:spcBef>
            </a:pPr>
            <a:r>
              <a:rPr lang="en-US" sz="6499">
                <a:solidFill>
                  <a:srgbClr val="004AAD"/>
                </a:solidFill>
                <a:latin typeface="Open Sans Extra Bold"/>
              </a:rPr>
              <a:t>Pérdida de fuerza en un brazo o pierna</a:t>
            </a:r>
          </a:p>
        </p:txBody>
      </p:sp>
      <p:sp>
        <p:nvSpPr>
          <p:cNvPr id="4" name="TextBox 4"/>
          <p:cNvSpPr txBox="1"/>
          <p:nvPr/>
        </p:nvSpPr>
        <p:spPr>
          <a:xfrm>
            <a:off x="11162792" y="4041774"/>
            <a:ext cx="6877903" cy="1101726"/>
          </a:xfrm>
          <a:prstGeom prst="rect">
            <a:avLst/>
          </a:prstGeom>
        </p:spPr>
        <p:txBody>
          <a:bodyPr lIns="0" tIns="0" rIns="0" bIns="0" rtlCol="0" anchor="t">
            <a:spAutoFit/>
          </a:bodyPr>
          <a:lstStyle/>
          <a:p>
            <a:pPr algn="ctr">
              <a:lnSpc>
                <a:spcPts val="9099"/>
              </a:lnSpc>
              <a:spcBef>
                <a:spcPct val="0"/>
              </a:spcBef>
            </a:pPr>
            <a:r>
              <a:rPr lang="en-US" sz="6499">
                <a:solidFill>
                  <a:srgbClr val="FF1616"/>
                </a:solidFill>
                <a:latin typeface="Open Sans Extra Bold"/>
              </a:rPr>
              <a:t>Rostro caído</a:t>
            </a:r>
          </a:p>
        </p:txBody>
      </p:sp>
      <p:sp>
        <p:nvSpPr>
          <p:cNvPr id="5" name="TextBox 5"/>
          <p:cNvSpPr txBox="1"/>
          <p:nvPr/>
        </p:nvSpPr>
        <p:spPr>
          <a:xfrm>
            <a:off x="2510181" y="2700373"/>
            <a:ext cx="12139918" cy="1101726"/>
          </a:xfrm>
          <a:prstGeom prst="rect">
            <a:avLst/>
          </a:prstGeom>
        </p:spPr>
        <p:txBody>
          <a:bodyPr lIns="0" tIns="0" rIns="0" bIns="0" rtlCol="0" anchor="t">
            <a:spAutoFit/>
          </a:bodyPr>
          <a:lstStyle/>
          <a:p>
            <a:pPr algn="ctr">
              <a:lnSpc>
                <a:spcPts val="9099"/>
              </a:lnSpc>
              <a:spcBef>
                <a:spcPct val="0"/>
              </a:spcBef>
            </a:pPr>
            <a:r>
              <a:rPr lang="en-US" sz="6499">
                <a:solidFill>
                  <a:srgbClr val="D103D1"/>
                </a:solidFill>
                <a:latin typeface="Open Sans Extra Bold"/>
              </a:rPr>
              <a:t>Alteración del equilibro</a:t>
            </a:r>
          </a:p>
        </p:txBody>
      </p:sp>
      <p:sp>
        <p:nvSpPr>
          <p:cNvPr id="6" name="TextBox 6"/>
          <p:cNvSpPr txBox="1"/>
          <p:nvPr/>
        </p:nvSpPr>
        <p:spPr>
          <a:xfrm>
            <a:off x="377349" y="4041774"/>
            <a:ext cx="8766651" cy="1101726"/>
          </a:xfrm>
          <a:prstGeom prst="rect">
            <a:avLst/>
          </a:prstGeom>
        </p:spPr>
        <p:txBody>
          <a:bodyPr lIns="0" tIns="0" rIns="0" bIns="0" rtlCol="0" anchor="t">
            <a:spAutoFit/>
          </a:bodyPr>
          <a:lstStyle/>
          <a:p>
            <a:pPr algn="ctr">
              <a:lnSpc>
                <a:spcPts val="9099"/>
              </a:lnSpc>
              <a:spcBef>
                <a:spcPct val="0"/>
              </a:spcBef>
            </a:pPr>
            <a:r>
              <a:rPr lang="en-US" sz="6499">
                <a:solidFill>
                  <a:srgbClr val="FF914D"/>
                </a:solidFill>
                <a:latin typeface="Open Sans Extra Bold"/>
              </a:rPr>
              <a:t>Impedimento visual</a:t>
            </a:r>
          </a:p>
        </p:txBody>
      </p:sp>
      <p:sp>
        <p:nvSpPr>
          <p:cNvPr id="7" name="TextBox 7"/>
          <p:cNvSpPr txBox="1"/>
          <p:nvPr/>
        </p:nvSpPr>
        <p:spPr>
          <a:xfrm>
            <a:off x="4822653" y="1768974"/>
            <a:ext cx="8546489" cy="712469"/>
          </a:xfrm>
          <a:prstGeom prst="rect">
            <a:avLst/>
          </a:prstGeom>
        </p:spPr>
        <p:txBody>
          <a:bodyPr lIns="0" tIns="0" rIns="0" bIns="0" rtlCol="0" anchor="t">
            <a:spAutoFit/>
          </a:bodyPr>
          <a:lstStyle/>
          <a:p>
            <a:pPr marL="0" lvl="0" indent="0" algn="ctr">
              <a:lnSpc>
                <a:spcPts val="5880"/>
              </a:lnSpc>
              <a:spcBef>
                <a:spcPct val="0"/>
              </a:spcBef>
            </a:pPr>
            <a:r>
              <a:rPr lang="en-US" sz="4200">
                <a:solidFill>
                  <a:srgbClr val="000000"/>
                </a:solidFill>
                <a:latin typeface="Open Sans"/>
              </a:rPr>
              <a:t>Repentino, síntomas inexplicables</a:t>
            </a:r>
          </a:p>
        </p:txBody>
      </p:sp>
      <p:sp>
        <p:nvSpPr>
          <p:cNvPr id="8" name="TextBox 8"/>
          <p:cNvSpPr txBox="1"/>
          <p:nvPr/>
        </p:nvSpPr>
        <p:spPr>
          <a:xfrm>
            <a:off x="2095630" y="7087180"/>
            <a:ext cx="14821721" cy="1101726"/>
          </a:xfrm>
          <a:prstGeom prst="rect">
            <a:avLst/>
          </a:prstGeom>
        </p:spPr>
        <p:txBody>
          <a:bodyPr lIns="0" tIns="0" rIns="0" bIns="0" rtlCol="0" anchor="t">
            <a:spAutoFit/>
          </a:bodyPr>
          <a:lstStyle/>
          <a:p>
            <a:pPr marL="0" lvl="0" indent="0" algn="ctr">
              <a:lnSpc>
                <a:spcPts val="9099"/>
              </a:lnSpc>
              <a:spcBef>
                <a:spcPct val="0"/>
              </a:spcBef>
            </a:pPr>
            <a:r>
              <a:rPr lang="en-US" sz="6499">
                <a:solidFill>
                  <a:srgbClr val="008000"/>
                </a:solidFill>
                <a:latin typeface="Open Sans Extra Bold"/>
              </a:rPr>
              <a:t>Dificultad para hablar</a:t>
            </a:r>
          </a:p>
        </p:txBody>
      </p:sp>
      <p:sp>
        <p:nvSpPr>
          <p:cNvPr id="9" name="TextBox 9"/>
          <p:cNvSpPr txBox="1"/>
          <p:nvPr/>
        </p:nvSpPr>
        <p:spPr>
          <a:xfrm>
            <a:off x="3355517" y="9145553"/>
            <a:ext cx="11246226" cy="811530"/>
          </a:xfrm>
          <a:prstGeom prst="rect">
            <a:avLst/>
          </a:prstGeom>
        </p:spPr>
        <p:txBody>
          <a:bodyPr lIns="0" tIns="0" rIns="0" bIns="0" rtlCol="0" anchor="t">
            <a:spAutoFit/>
          </a:bodyPr>
          <a:lstStyle/>
          <a:p>
            <a:pPr marL="0" lvl="0" indent="0" algn="ctr">
              <a:lnSpc>
                <a:spcPts val="6720"/>
              </a:lnSpc>
              <a:spcBef>
                <a:spcPct val="0"/>
              </a:spcBef>
            </a:pPr>
            <a:r>
              <a:rPr lang="en-US" sz="4800">
                <a:solidFill>
                  <a:srgbClr val="000000"/>
                </a:solidFill>
                <a:latin typeface="Open Sans"/>
              </a:rPr>
              <a:t>Los síntomas pueden empezar y parar</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p:cNvPicPr>
          <p:nvPr/>
        </p:nvPicPr>
        <p:blipFill>
          <a:blip r:embed="rId3"/>
          <a:srcRect t="21875" b="21875"/>
          <a:stretch>
            <a:fillRect/>
          </a:stretch>
        </p:blipFill>
        <p:spPr>
          <a:xfrm>
            <a:off x="0" y="0"/>
            <a:ext cx="18288000" cy="10287000"/>
          </a:xfrm>
          <a:prstGeom prst="rect">
            <a:avLst/>
          </a:prstGeom>
        </p:spPr>
      </p:pic>
      <p:sp>
        <p:nvSpPr>
          <p:cNvPr id="3" name="Freeform 3"/>
          <p:cNvSpPr/>
          <p:nvPr/>
        </p:nvSpPr>
        <p:spPr>
          <a:xfrm>
            <a:off x="45044" y="1028700"/>
            <a:ext cx="18242956" cy="9258300"/>
          </a:xfrm>
          <a:custGeom>
            <a:avLst/>
            <a:gdLst/>
            <a:ahLst/>
            <a:cxnLst/>
            <a:rect l="l" t="t" r="r" b="b"/>
            <a:pathLst>
              <a:path w="18242956" h="9258300">
                <a:moveTo>
                  <a:pt x="0" y="0"/>
                </a:moveTo>
                <a:lnTo>
                  <a:pt x="18242956" y="0"/>
                </a:lnTo>
                <a:lnTo>
                  <a:pt x="18242956" y="9258300"/>
                </a:lnTo>
                <a:lnTo>
                  <a:pt x="0" y="9258300"/>
                </a:lnTo>
                <a:lnTo>
                  <a:pt x="0" y="0"/>
                </a:lnTo>
                <a:close/>
              </a:path>
            </a:pathLst>
          </a:custGeom>
          <a:blipFill>
            <a:blip r:embed="rId4"/>
            <a:stretch>
              <a:fillRect/>
            </a:stretch>
          </a:blipFill>
        </p:spPr>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Stacy Stroke">
            <a:hlinkClick r:id="" action="ppaction://media"/>
            <a:extLst>
              <a:ext uri="{FF2B5EF4-FFF2-40B4-BE49-F238E27FC236}">
                <a16:creationId xmlns:a16="http://schemas.microsoft.com/office/drawing/2014/main" id="{B77EC34F-AA2D-F3DA-2ED2-5250D3B91E93}"/>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0" y="0"/>
            <a:ext cx="18288000" cy="1028700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46722"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p:cNvPicPr>
          <p:nvPr/>
        </p:nvPicPr>
        <p:blipFill>
          <a:blip r:embed="rId3"/>
          <a:srcRect t="13235" b="13235"/>
          <a:stretch>
            <a:fillRect/>
          </a:stretch>
        </p:blipFill>
        <p:spPr>
          <a:xfrm>
            <a:off x="0" y="0"/>
            <a:ext cx="18288000" cy="10287000"/>
          </a:xfrm>
          <a:prstGeom prst="rect">
            <a:avLst/>
          </a:prstGeom>
        </p:spPr>
      </p:pic>
      <p:sp>
        <p:nvSpPr>
          <p:cNvPr id="3" name="TextBox 3"/>
          <p:cNvSpPr txBox="1"/>
          <p:nvPr/>
        </p:nvSpPr>
        <p:spPr>
          <a:xfrm>
            <a:off x="0" y="-114300"/>
            <a:ext cx="4824689" cy="4264650"/>
          </a:xfrm>
          <a:prstGeom prst="rect">
            <a:avLst/>
          </a:prstGeom>
        </p:spPr>
        <p:txBody>
          <a:bodyPr lIns="0" tIns="0" rIns="0" bIns="0" rtlCol="0" anchor="t">
            <a:spAutoFit/>
          </a:bodyPr>
          <a:lstStyle/>
          <a:p>
            <a:pPr algn="ctr">
              <a:lnSpc>
                <a:spcPts val="8540"/>
              </a:lnSpc>
            </a:pPr>
            <a:r>
              <a:rPr lang="en-US" sz="6100">
                <a:solidFill>
                  <a:srgbClr val="000000"/>
                </a:solidFill>
                <a:latin typeface="Open Sans Extra Bold"/>
              </a:rPr>
              <a:t>Si ha atestiguado un derrame cerebral, </a:t>
            </a:r>
          </a:p>
        </p:txBody>
      </p:sp>
      <p:sp>
        <p:nvSpPr>
          <p:cNvPr id="4" name="TextBox 4"/>
          <p:cNvSpPr txBox="1"/>
          <p:nvPr/>
        </p:nvSpPr>
        <p:spPr>
          <a:xfrm>
            <a:off x="13709216" y="5690881"/>
            <a:ext cx="4578784" cy="4264650"/>
          </a:xfrm>
          <a:prstGeom prst="rect">
            <a:avLst/>
          </a:prstGeom>
        </p:spPr>
        <p:txBody>
          <a:bodyPr lIns="0" tIns="0" rIns="0" bIns="0" rtlCol="0" anchor="t">
            <a:spAutoFit/>
          </a:bodyPr>
          <a:lstStyle/>
          <a:p>
            <a:pPr algn="ctr">
              <a:lnSpc>
                <a:spcPts val="8540"/>
              </a:lnSpc>
            </a:pPr>
            <a:r>
              <a:rPr lang="en-US" sz="6100">
                <a:solidFill>
                  <a:srgbClr val="000000"/>
                </a:solidFill>
                <a:latin typeface="Open Sans Extra Bold"/>
              </a:rPr>
              <a:t>solo ha visto un derrame cerebral.</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Virginia Governor's Conference on Aging">
            <a:hlinkClick r:id="" action="ppaction://media"/>
            <a:extLst>
              <a:ext uri="{FF2B5EF4-FFF2-40B4-BE49-F238E27FC236}">
                <a16:creationId xmlns:a16="http://schemas.microsoft.com/office/drawing/2014/main" id="{74EC7C0C-2E46-347A-CA78-7BA1356B9B49}"/>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0" y="0"/>
            <a:ext cx="18288000" cy="1028700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25003"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p:cNvPicPr>
          <p:nvPr/>
        </p:nvPicPr>
        <p:blipFill>
          <a:blip r:embed="rId3"/>
          <a:srcRect t="6225" b="6225"/>
          <a:stretch>
            <a:fillRect/>
          </a:stretch>
        </p:blipFill>
        <p:spPr>
          <a:xfrm>
            <a:off x="0" y="0"/>
            <a:ext cx="18288000" cy="10287000"/>
          </a:xfrm>
          <a:prstGeom prst="rect">
            <a:avLst/>
          </a:prstGeom>
        </p:spPr>
      </p:pic>
      <p:sp>
        <p:nvSpPr>
          <p:cNvPr id="3" name="TextBox 3"/>
          <p:cNvSpPr txBox="1"/>
          <p:nvPr/>
        </p:nvSpPr>
        <p:spPr>
          <a:xfrm>
            <a:off x="152400" y="190500"/>
            <a:ext cx="10808383" cy="9156353"/>
          </a:xfrm>
          <a:prstGeom prst="rect">
            <a:avLst/>
          </a:prstGeom>
        </p:spPr>
        <p:txBody>
          <a:bodyPr lIns="0" tIns="0" rIns="0" bIns="0" rtlCol="0" anchor="t">
            <a:spAutoFit/>
          </a:bodyPr>
          <a:lstStyle/>
          <a:p>
            <a:pPr algn="ctr">
              <a:lnSpc>
                <a:spcPts val="11900"/>
              </a:lnSpc>
            </a:pPr>
            <a:r>
              <a:rPr lang="en-US" sz="11000" dirty="0">
                <a:solidFill>
                  <a:srgbClr val="000000"/>
                </a:solidFill>
                <a:latin typeface="Open Sans Extra Bold"/>
              </a:rPr>
              <a:t>¿</a:t>
            </a:r>
            <a:r>
              <a:rPr lang="en-US" sz="11000" dirty="0" err="1">
                <a:solidFill>
                  <a:srgbClr val="000000"/>
                </a:solidFill>
                <a:latin typeface="Open Sans Extra Bold"/>
              </a:rPr>
              <a:t>Cuáles</a:t>
            </a:r>
            <a:r>
              <a:rPr lang="en-US" sz="11000" dirty="0">
                <a:solidFill>
                  <a:srgbClr val="000000"/>
                </a:solidFill>
                <a:latin typeface="Open Sans Extra Bold"/>
              </a:rPr>
              <a:t> </a:t>
            </a:r>
            <a:r>
              <a:rPr lang="en-US" sz="11000" dirty="0" err="1">
                <a:solidFill>
                  <a:srgbClr val="000000"/>
                </a:solidFill>
                <a:latin typeface="Open Sans Extra Bold"/>
              </a:rPr>
              <a:t>fueron</a:t>
            </a:r>
            <a:r>
              <a:rPr lang="en-US" sz="11000" dirty="0">
                <a:solidFill>
                  <a:srgbClr val="000000"/>
                </a:solidFill>
                <a:latin typeface="Open Sans Extra Bold"/>
              </a:rPr>
              <a:t> </a:t>
            </a:r>
            <a:r>
              <a:rPr lang="en-US" sz="11000" dirty="0" err="1">
                <a:solidFill>
                  <a:srgbClr val="000000"/>
                </a:solidFill>
                <a:latin typeface="Open Sans Extra Bold"/>
              </a:rPr>
              <a:t>los</a:t>
            </a:r>
            <a:r>
              <a:rPr lang="en-US" sz="11000" dirty="0">
                <a:solidFill>
                  <a:srgbClr val="000000"/>
                </a:solidFill>
                <a:latin typeface="Open Sans Extra Bold"/>
              </a:rPr>
              <a:t> </a:t>
            </a:r>
            <a:r>
              <a:rPr lang="en-US" sz="11000" dirty="0" err="1">
                <a:solidFill>
                  <a:srgbClr val="000000"/>
                </a:solidFill>
                <a:latin typeface="Open Sans Extra Bold"/>
              </a:rPr>
              <a:t>síntomas</a:t>
            </a:r>
            <a:r>
              <a:rPr lang="en-US" sz="11000" dirty="0">
                <a:solidFill>
                  <a:srgbClr val="000000"/>
                </a:solidFill>
                <a:latin typeface="Open Sans Extra Bold"/>
              </a:rPr>
              <a:t> del </a:t>
            </a:r>
            <a:r>
              <a:rPr lang="en-US" sz="11000" dirty="0" err="1">
                <a:solidFill>
                  <a:srgbClr val="000000"/>
                </a:solidFill>
                <a:latin typeface="Open Sans Extra Bold"/>
              </a:rPr>
              <a:t>derrame</a:t>
            </a:r>
            <a:r>
              <a:rPr lang="en-US" sz="11000" dirty="0">
                <a:solidFill>
                  <a:srgbClr val="000000"/>
                </a:solidFill>
                <a:latin typeface="Open Sans Extra Bold"/>
              </a:rPr>
              <a:t> cerebral </a:t>
            </a:r>
            <a:r>
              <a:rPr lang="en-US" sz="11000" dirty="0" err="1">
                <a:solidFill>
                  <a:srgbClr val="000000"/>
                </a:solidFill>
                <a:latin typeface="Open Sans Extra Bold"/>
              </a:rPr>
              <a:t>en</a:t>
            </a:r>
            <a:r>
              <a:rPr lang="en-US" sz="11000" dirty="0">
                <a:solidFill>
                  <a:srgbClr val="000000"/>
                </a:solidFill>
                <a:latin typeface="Open Sans Extra Bold"/>
              </a:rPr>
              <a:t> </a:t>
            </a:r>
            <a:r>
              <a:rPr lang="en-US" sz="11000" dirty="0" err="1">
                <a:solidFill>
                  <a:srgbClr val="000000"/>
                </a:solidFill>
                <a:latin typeface="Open Sans Extra Bold"/>
              </a:rPr>
              <a:t>el</a:t>
            </a:r>
            <a:r>
              <a:rPr lang="en-US" sz="11000" dirty="0">
                <a:solidFill>
                  <a:srgbClr val="000000"/>
                </a:solidFill>
                <a:latin typeface="Open Sans Extra Bold"/>
              </a:rPr>
              <a:t> </a:t>
            </a:r>
            <a:r>
              <a:rPr lang="en-US" sz="11000" dirty="0" err="1">
                <a:solidFill>
                  <a:srgbClr val="000000"/>
                </a:solidFill>
                <a:latin typeface="Open Sans Extra Bold"/>
              </a:rPr>
              <a:t>congresista</a:t>
            </a:r>
            <a:r>
              <a:rPr lang="en-US" sz="11000" dirty="0">
                <a:solidFill>
                  <a:srgbClr val="000000"/>
                </a:solidFill>
                <a:latin typeface="Open Sans Extra Bold"/>
              </a:rPr>
              <a:t> Paul? </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rgbClr val="AF552F"/>
        </a:solidFill>
        <a:effectLst/>
      </p:bgPr>
    </p:bg>
    <p:spTree>
      <p:nvGrpSpPr>
        <p:cNvPr id="1" name=""/>
        <p:cNvGrpSpPr/>
        <p:nvPr/>
      </p:nvGrpSpPr>
      <p:grpSpPr>
        <a:xfrm>
          <a:off x="0" y="0"/>
          <a:ext cx="0" cy="0"/>
          <a:chOff x="0" y="0"/>
          <a:chExt cx="0" cy="0"/>
        </a:xfrm>
      </p:grpSpPr>
      <p:sp>
        <p:nvSpPr>
          <p:cNvPr id="2" name="Freeform 2"/>
          <p:cNvSpPr/>
          <p:nvPr/>
        </p:nvSpPr>
        <p:spPr>
          <a:xfrm>
            <a:off x="3728194" y="0"/>
            <a:ext cx="14559806" cy="10287000"/>
          </a:xfrm>
          <a:custGeom>
            <a:avLst/>
            <a:gdLst/>
            <a:ahLst/>
            <a:cxnLst/>
            <a:rect l="l" t="t" r="r" b="b"/>
            <a:pathLst>
              <a:path w="14559806" h="10287000">
                <a:moveTo>
                  <a:pt x="0" y="0"/>
                </a:moveTo>
                <a:lnTo>
                  <a:pt x="14559806" y="0"/>
                </a:lnTo>
                <a:lnTo>
                  <a:pt x="14559806" y="10287000"/>
                </a:lnTo>
                <a:lnTo>
                  <a:pt x="0" y="10287000"/>
                </a:lnTo>
                <a:lnTo>
                  <a:pt x="0" y="0"/>
                </a:lnTo>
                <a:close/>
              </a:path>
            </a:pathLst>
          </a:custGeom>
          <a:blipFill>
            <a:blip r:embed="rId3"/>
            <a:stretch>
              <a:fillRect t="-8171" r="-10707" b="-8171"/>
            </a:stretch>
          </a:blipFill>
        </p:spPr>
      </p:sp>
      <p:pic>
        <p:nvPicPr>
          <p:cNvPr id="3" name="Picture 3"/>
          <p:cNvPicPr>
            <a:picLocks noChangeAspect="1"/>
          </p:cNvPicPr>
          <p:nvPr/>
        </p:nvPicPr>
        <p:blipFill>
          <a:blip r:embed="rId4"/>
          <a:srcRect/>
          <a:stretch>
            <a:fillRect/>
          </a:stretch>
        </p:blipFill>
        <p:spPr>
          <a:xfrm>
            <a:off x="0" y="472703"/>
            <a:ext cx="3728194" cy="3541784"/>
          </a:xfrm>
          <a:prstGeom prst="rect">
            <a:avLst/>
          </a:prstGeom>
        </p:spPr>
      </p:pic>
      <p:sp>
        <p:nvSpPr>
          <p:cNvPr id="4" name="TextBox 4"/>
          <p:cNvSpPr txBox="1"/>
          <p:nvPr/>
        </p:nvSpPr>
        <p:spPr>
          <a:xfrm rot="-1090488">
            <a:off x="-330543" y="4795599"/>
            <a:ext cx="6720593" cy="3445015"/>
          </a:xfrm>
          <a:prstGeom prst="rect">
            <a:avLst/>
          </a:prstGeom>
        </p:spPr>
        <p:txBody>
          <a:bodyPr lIns="0" tIns="0" rIns="0" bIns="0" rtlCol="0" anchor="t">
            <a:spAutoFit/>
          </a:bodyPr>
          <a:lstStyle/>
          <a:p>
            <a:pPr algn="ctr">
              <a:lnSpc>
                <a:spcPts val="13817"/>
              </a:lnSpc>
            </a:pPr>
            <a:r>
              <a:rPr lang="en-US" sz="9869" dirty="0">
                <a:solidFill>
                  <a:srgbClr val="FEFAF9"/>
                </a:solidFill>
                <a:latin typeface="Gagalin"/>
              </a:rPr>
              <a:t>EL TIEMPO ES CEREBRO</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p:cNvPicPr>
          <p:nvPr/>
        </p:nvPicPr>
        <p:blipFill>
          <a:blip r:embed="rId3"/>
          <a:srcRect t="8256" b="8256"/>
          <a:stretch>
            <a:fillRect/>
          </a:stretch>
        </p:blipFill>
        <p:spPr>
          <a:xfrm>
            <a:off x="0" y="0"/>
            <a:ext cx="18288000" cy="10287000"/>
          </a:xfrm>
          <a:prstGeom prst="rect">
            <a:avLst/>
          </a:prstGeom>
        </p:spPr>
      </p:pic>
      <p:sp>
        <p:nvSpPr>
          <p:cNvPr id="3" name="TextBox 3"/>
          <p:cNvSpPr txBox="1"/>
          <p:nvPr/>
        </p:nvSpPr>
        <p:spPr>
          <a:xfrm>
            <a:off x="9139238" y="4295775"/>
            <a:ext cx="9525" cy="1533525"/>
          </a:xfrm>
          <a:prstGeom prst="rect">
            <a:avLst/>
          </a:prstGeom>
        </p:spPr>
        <p:txBody>
          <a:bodyPr lIns="0" tIns="0" rIns="0" bIns="0" rtlCol="0" anchor="t">
            <a:spAutoFit/>
          </a:bodyPr>
          <a:lstStyle/>
          <a:p>
            <a:pPr algn="ctr">
              <a:lnSpc>
                <a:spcPts val="12599"/>
              </a:lnSpc>
            </a:pPr>
            <a:endParaRPr/>
          </a:p>
        </p:txBody>
      </p:sp>
      <p:sp>
        <p:nvSpPr>
          <p:cNvPr id="4" name="TextBox 4"/>
          <p:cNvSpPr txBox="1"/>
          <p:nvPr/>
        </p:nvSpPr>
        <p:spPr>
          <a:xfrm>
            <a:off x="11077082" y="252140"/>
            <a:ext cx="6645597" cy="9909082"/>
          </a:xfrm>
          <a:prstGeom prst="rect">
            <a:avLst/>
          </a:prstGeom>
        </p:spPr>
        <p:txBody>
          <a:bodyPr lIns="0" tIns="0" rIns="0" bIns="0" rtlCol="0" anchor="t">
            <a:spAutoFit/>
          </a:bodyPr>
          <a:lstStyle/>
          <a:p>
            <a:pPr algn="ctr">
              <a:lnSpc>
                <a:spcPts val="8755"/>
              </a:lnSpc>
            </a:pPr>
            <a:r>
              <a:rPr lang="en-US" sz="6253">
                <a:solidFill>
                  <a:srgbClr val="FF1616"/>
                </a:solidFill>
                <a:latin typeface="Open Sans Bold"/>
              </a:rPr>
              <a:t>La mayoría de los pacientes llegan demasiado tarde para poder optar por un medicamento eficaz. </a:t>
            </a:r>
          </a:p>
        </p:txBody>
      </p:sp>
      <p:sp>
        <p:nvSpPr>
          <p:cNvPr id="5" name="TextBox 5"/>
          <p:cNvSpPr txBox="1"/>
          <p:nvPr/>
        </p:nvSpPr>
        <p:spPr>
          <a:xfrm>
            <a:off x="696731" y="172948"/>
            <a:ext cx="9178759" cy="1774180"/>
          </a:xfrm>
          <a:prstGeom prst="rect">
            <a:avLst/>
          </a:prstGeom>
        </p:spPr>
        <p:txBody>
          <a:bodyPr lIns="0" tIns="0" rIns="0" bIns="0" rtlCol="0" anchor="t">
            <a:spAutoFit/>
          </a:bodyPr>
          <a:lstStyle/>
          <a:p>
            <a:pPr algn="ctr">
              <a:lnSpc>
                <a:spcPts val="14560"/>
              </a:lnSpc>
            </a:pPr>
            <a:r>
              <a:rPr lang="en-US" sz="10400">
                <a:solidFill>
                  <a:srgbClr val="FF1616"/>
                </a:solidFill>
                <a:latin typeface="Open Sans Bold"/>
              </a:rPr>
              <a:t>Llame al 9-1-1</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p:cNvPicPr>
          <p:nvPr/>
        </p:nvPicPr>
        <p:blipFill>
          <a:blip r:embed="rId3"/>
          <a:srcRect t="21875" b="21875"/>
          <a:stretch>
            <a:fillRect/>
          </a:stretch>
        </p:blipFill>
        <p:spPr>
          <a:xfrm>
            <a:off x="0" y="0"/>
            <a:ext cx="18288000" cy="10287000"/>
          </a:xfrm>
          <a:prstGeom prst="rect">
            <a:avLst/>
          </a:prstGeom>
        </p:spPr>
      </p:pic>
      <p:sp>
        <p:nvSpPr>
          <p:cNvPr id="3" name="Freeform 3"/>
          <p:cNvSpPr/>
          <p:nvPr/>
        </p:nvSpPr>
        <p:spPr>
          <a:xfrm>
            <a:off x="7263436" y="0"/>
            <a:ext cx="11024564" cy="10287000"/>
          </a:xfrm>
          <a:custGeom>
            <a:avLst/>
            <a:gdLst/>
            <a:ahLst/>
            <a:cxnLst/>
            <a:rect l="l" t="t" r="r" b="b"/>
            <a:pathLst>
              <a:path w="11024564" h="10287000">
                <a:moveTo>
                  <a:pt x="0" y="0"/>
                </a:moveTo>
                <a:lnTo>
                  <a:pt x="11024564" y="0"/>
                </a:lnTo>
                <a:lnTo>
                  <a:pt x="11024564" y="10287000"/>
                </a:lnTo>
                <a:lnTo>
                  <a:pt x="0" y="10287000"/>
                </a:lnTo>
                <a:lnTo>
                  <a:pt x="0" y="0"/>
                </a:lnTo>
                <a:close/>
              </a:path>
            </a:pathLst>
          </a:custGeom>
          <a:blipFill>
            <a:blip r:embed="rId4"/>
            <a:stretch>
              <a:fillRect l="-24381" r="-18375" b="-1803"/>
            </a:stretch>
          </a:blipFill>
        </p:spPr>
      </p:sp>
      <p:sp>
        <p:nvSpPr>
          <p:cNvPr id="4" name="TextBox 4"/>
          <p:cNvSpPr txBox="1"/>
          <p:nvPr/>
        </p:nvSpPr>
        <p:spPr>
          <a:xfrm>
            <a:off x="629799" y="165100"/>
            <a:ext cx="6122189" cy="9225279"/>
          </a:xfrm>
          <a:prstGeom prst="rect">
            <a:avLst/>
          </a:prstGeom>
        </p:spPr>
        <p:txBody>
          <a:bodyPr lIns="0" tIns="0" rIns="0" bIns="0" rtlCol="0" anchor="t">
            <a:spAutoFit/>
          </a:bodyPr>
          <a:lstStyle/>
          <a:p>
            <a:pPr algn="ctr">
              <a:lnSpc>
                <a:spcPts val="8120"/>
              </a:lnSpc>
            </a:pPr>
            <a:r>
              <a:rPr lang="en-US" sz="5800">
                <a:solidFill>
                  <a:srgbClr val="2E3564"/>
                </a:solidFill>
                <a:latin typeface="Intro Rust"/>
              </a:rPr>
              <a:t>no conduzca por su cuenta. </a:t>
            </a:r>
          </a:p>
          <a:p>
            <a:pPr algn="ctr">
              <a:lnSpc>
                <a:spcPts val="8120"/>
              </a:lnSpc>
            </a:pPr>
            <a:r>
              <a:rPr lang="en-US" sz="5800">
                <a:solidFill>
                  <a:srgbClr val="2E3564"/>
                </a:solidFill>
                <a:latin typeface="Intro Rust"/>
              </a:rPr>
              <a:t>¡está sufriendo un daño cerebral y podría accidentarse! </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p:cNvPicPr>
          <p:nvPr/>
        </p:nvPicPr>
        <p:blipFill>
          <a:blip r:embed="rId3"/>
          <a:srcRect t="21875" b="21875"/>
          <a:stretch>
            <a:fillRect/>
          </a:stretch>
        </p:blipFill>
        <p:spPr>
          <a:xfrm>
            <a:off x="0" y="0"/>
            <a:ext cx="18288000" cy="10287000"/>
          </a:xfrm>
          <a:prstGeom prst="rect">
            <a:avLst/>
          </a:prstGeom>
        </p:spPr>
      </p:pic>
      <p:sp>
        <p:nvSpPr>
          <p:cNvPr id="3" name="Freeform 3"/>
          <p:cNvSpPr/>
          <p:nvPr/>
        </p:nvSpPr>
        <p:spPr>
          <a:xfrm>
            <a:off x="0" y="1439838"/>
            <a:ext cx="11879967" cy="8357729"/>
          </a:xfrm>
          <a:custGeom>
            <a:avLst/>
            <a:gdLst/>
            <a:ahLst/>
            <a:cxnLst/>
            <a:rect l="l" t="t" r="r" b="b"/>
            <a:pathLst>
              <a:path w="11879967" h="8357729">
                <a:moveTo>
                  <a:pt x="0" y="0"/>
                </a:moveTo>
                <a:lnTo>
                  <a:pt x="11879967" y="0"/>
                </a:lnTo>
                <a:lnTo>
                  <a:pt x="11879967" y="8357729"/>
                </a:lnTo>
                <a:lnTo>
                  <a:pt x="0" y="8357729"/>
                </a:lnTo>
                <a:lnTo>
                  <a:pt x="0" y="0"/>
                </a:lnTo>
                <a:close/>
              </a:path>
            </a:pathLst>
          </a:custGeom>
          <a:blipFill>
            <a:blip r:embed="rId4"/>
            <a:stretch>
              <a:fillRect l="-4711" r="-1621" b="-764"/>
            </a:stretch>
          </a:blipFill>
        </p:spPr>
      </p:sp>
      <p:sp>
        <p:nvSpPr>
          <p:cNvPr id="4" name="TextBox 4"/>
          <p:cNvSpPr txBox="1"/>
          <p:nvPr/>
        </p:nvSpPr>
        <p:spPr>
          <a:xfrm>
            <a:off x="11879967" y="2003425"/>
            <a:ext cx="6408033" cy="5823585"/>
          </a:xfrm>
          <a:prstGeom prst="rect">
            <a:avLst/>
          </a:prstGeom>
        </p:spPr>
        <p:txBody>
          <a:bodyPr lIns="0" tIns="0" rIns="0" bIns="0" rtlCol="0" anchor="t">
            <a:spAutoFit/>
          </a:bodyPr>
          <a:lstStyle/>
          <a:p>
            <a:pPr algn="ctr">
              <a:lnSpc>
                <a:spcPts val="9240"/>
              </a:lnSpc>
            </a:pPr>
            <a:r>
              <a:rPr lang="en-US" sz="6600">
                <a:solidFill>
                  <a:srgbClr val="2E3564"/>
                </a:solidFill>
                <a:latin typeface="Intro Rust"/>
              </a:rPr>
              <a:t>LOS PARAMÉDICOS LE LLEVARÁN AL HOSPITAL ADECUADO. </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p:cNvPicPr>
          <p:nvPr/>
        </p:nvPicPr>
        <p:blipFill>
          <a:blip r:embed="rId5"/>
          <a:srcRect t="21875" b="21875"/>
          <a:stretch>
            <a:fillRect/>
          </a:stretch>
        </p:blipFill>
        <p:spPr>
          <a:xfrm>
            <a:off x="0" y="0"/>
            <a:ext cx="18288000" cy="10287000"/>
          </a:xfrm>
          <a:prstGeom prst="rect">
            <a:avLst/>
          </a:prstGeom>
        </p:spPr>
      </p:pic>
      <p:sp>
        <p:nvSpPr>
          <p:cNvPr id="3" name="Freeform 3"/>
          <p:cNvSpPr/>
          <p:nvPr/>
        </p:nvSpPr>
        <p:spPr>
          <a:xfrm>
            <a:off x="10773627" y="0"/>
            <a:ext cx="7514373" cy="7658566"/>
          </a:xfrm>
          <a:custGeom>
            <a:avLst/>
            <a:gdLst/>
            <a:ahLst/>
            <a:cxnLst/>
            <a:rect l="l" t="t" r="r" b="b"/>
            <a:pathLst>
              <a:path w="7514373" h="7658566">
                <a:moveTo>
                  <a:pt x="0" y="0"/>
                </a:moveTo>
                <a:lnTo>
                  <a:pt x="7514373" y="0"/>
                </a:lnTo>
                <a:lnTo>
                  <a:pt x="7514373" y="7658566"/>
                </a:lnTo>
                <a:lnTo>
                  <a:pt x="0" y="7658566"/>
                </a:lnTo>
                <a:lnTo>
                  <a:pt x="0" y="0"/>
                </a:lnTo>
                <a:close/>
              </a:path>
            </a:pathLst>
          </a:custGeom>
          <a:blipFill>
            <a:blip r:embed="rId6"/>
            <a:stretch>
              <a:fillRect l="-99078" t="-37206" r="-13727" b="-1992"/>
            </a:stretch>
          </a:blipFill>
        </p:spPr>
      </p:sp>
      <p:sp>
        <p:nvSpPr>
          <p:cNvPr id="4" name="Freeform 4"/>
          <p:cNvSpPr/>
          <p:nvPr/>
        </p:nvSpPr>
        <p:spPr>
          <a:xfrm rot="-959853">
            <a:off x="528012" y="2825547"/>
            <a:ext cx="11274394" cy="5416046"/>
          </a:xfrm>
          <a:custGeom>
            <a:avLst/>
            <a:gdLst/>
            <a:ahLst/>
            <a:cxnLst/>
            <a:rect l="l" t="t" r="r" b="b"/>
            <a:pathLst>
              <a:path w="11274394" h="5416046">
                <a:moveTo>
                  <a:pt x="0" y="0"/>
                </a:moveTo>
                <a:lnTo>
                  <a:pt x="11274394" y="0"/>
                </a:lnTo>
                <a:lnTo>
                  <a:pt x="11274394" y="5416046"/>
                </a:lnTo>
                <a:lnTo>
                  <a:pt x="0" y="5416046"/>
                </a:lnTo>
                <a:lnTo>
                  <a:pt x="0" y="0"/>
                </a:lnTo>
                <a:close/>
              </a:path>
            </a:pathLst>
          </a:custGeom>
          <a:blipFill>
            <a:blip r:embed="rId7"/>
            <a:stretch>
              <a:fillRect t="-25693" b="-4411"/>
            </a:stretch>
          </a:blipFill>
        </p:spPr>
      </p:sp>
      <p:pic>
        <p:nvPicPr>
          <p:cNvPr id="5" name="Picture 5">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8"/>
          <a:srcRect l="28444" t="6872" r="28076"/>
          <a:stretch>
            <a:fillRect/>
          </a:stretch>
        </p:blipFill>
        <p:spPr>
          <a:xfrm>
            <a:off x="0" y="0"/>
            <a:ext cx="3013692" cy="3642916"/>
          </a:xfrm>
          <a:prstGeom prst="rect">
            <a:avLst/>
          </a:prstGeom>
        </p:spPr>
      </p:pic>
      <p:pic>
        <p:nvPicPr>
          <p:cNvPr id="6" name="Picture 6"/>
          <p:cNvPicPr>
            <a:picLocks noChangeAspect="1"/>
          </p:cNvPicPr>
          <p:nvPr/>
        </p:nvPicPr>
        <p:blipFill>
          <a:blip r:embed="rId9"/>
          <a:srcRect l="16207" r="16786" b="6153"/>
          <a:stretch>
            <a:fillRect/>
          </a:stretch>
        </p:blipFill>
        <p:spPr>
          <a:xfrm>
            <a:off x="5237898" y="6850629"/>
            <a:ext cx="4347568" cy="3436371"/>
          </a:xfrm>
          <a:prstGeom prst="rect">
            <a:avLst/>
          </a:prstGeom>
        </p:spPr>
      </p:pic>
      <p:sp>
        <p:nvSpPr>
          <p:cNvPr id="7" name="TextBox 7"/>
          <p:cNvSpPr txBox="1"/>
          <p:nvPr/>
        </p:nvSpPr>
        <p:spPr>
          <a:xfrm rot="-977134">
            <a:off x="2761538" y="362413"/>
            <a:ext cx="8205311" cy="2028830"/>
          </a:xfrm>
          <a:prstGeom prst="rect">
            <a:avLst/>
          </a:prstGeom>
        </p:spPr>
        <p:txBody>
          <a:bodyPr lIns="0" tIns="0" rIns="0" bIns="0" rtlCol="0" anchor="t">
            <a:spAutoFit/>
          </a:bodyPr>
          <a:lstStyle/>
          <a:p>
            <a:pPr algn="ctr">
              <a:lnSpc>
                <a:spcPts val="7650"/>
              </a:lnSpc>
            </a:pPr>
            <a:r>
              <a:rPr lang="en-US" sz="8500" dirty="0">
                <a:solidFill>
                  <a:srgbClr val="000000"/>
                </a:solidFill>
                <a:latin typeface="Open Sans Extra Bold"/>
              </a:rPr>
              <a:t>El 911        </a:t>
            </a:r>
            <a:r>
              <a:rPr lang="en-US" sz="8500" dirty="0" err="1">
                <a:solidFill>
                  <a:srgbClr val="000000"/>
                </a:solidFill>
                <a:latin typeface="Open Sans Extra Bold"/>
              </a:rPr>
              <a:t>ahorra</a:t>
            </a:r>
            <a:r>
              <a:rPr lang="en-US" sz="8500" dirty="0">
                <a:solidFill>
                  <a:srgbClr val="000000"/>
                </a:solidFill>
                <a:latin typeface="Open Sans Extra Bold"/>
              </a:rPr>
              <a:t> </a:t>
            </a:r>
            <a:r>
              <a:rPr lang="en-US" sz="8500" dirty="0" err="1">
                <a:solidFill>
                  <a:srgbClr val="000000"/>
                </a:solidFill>
                <a:latin typeface="Open Sans Extra Bold"/>
              </a:rPr>
              <a:t>tiempo</a:t>
            </a:r>
            <a:endParaRPr lang="en-US" sz="8500" dirty="0">
              <a:solidFill>
                <a:srgbClr val="000000"/>
              </a:solidFill>
              <a:latin typeface="Open Sans Extra Bold"/>
            </a:endParaRPr>
          </a:p>
        </p:txBody>
      </p:sp>
      <p:sp>
        <p:nvSpPr>
          <p:cNvPr id="8" name="TextBox 8"/>
          <p:cNvSpPr txBox="1"/>
          <p:nvPr/>
        </p:nvSpPr>
        <p:spPr>
          <a:xfrm>
            <a:off x="8292864" y="8766601"/>
            <a:ext cx="9995136" cy="1226083"/>
          </a:xfrm>
          <a:prstGeom prst="rect">
            <a:avLst/>
          </a:prstGeom>
        </p:spPr>
        <p:txBody>
          <a:bodyPr lIns="0" tIns="0" rIns="0" bIns="0" rtlCol="0" anchor="t">
            <a:spAutoFit/>
          </a:bodyPr>
          <a:lstStyle/>
          <a:p>
            <a:pPr algn="ctr">
              <a:lnSpc>
                <a:spcPts val="10120"/>
              </a:lnSpc>
            </a:pPr>
            <a:r>
              <a:rPr lang="en-US" sz="7229">
                <a:solidFill>
                  <a:srgbClr val="2E3564"/>
                </a:solidFill>
                <a:latin typeface="Canva Sans Bold"/>
              </a:rPr>
              <a:t>(¡y le salvará la vida!)</a:t>
            </a:r>
          </a:p>
        </p:txBody>
      </p:sp>
    </p:spTree>
  </p:cSld>
  <p:clrMapOvr>
    <a:masterClrMapping/>
  </p:clrMapOvr>
  <p:timing>
    <p:tnLst>
      <p:par>
        <p:cTn id="1" dur="indefinite" restart="never" nodeType="tmRoot">
          <p:childTnLst>
            <p:video>
              <p:cMediaNode vol="100000">
                <p:cTn id="2" fill="hold" display="0">
                  <p:stCondLst>
                    <p:cond delay="indefinite"/>
                  </p:stCondLst>
                </p:cTn>
                <p:tgtEl>
                  <p:spTgt spid="5"/>
                </p:tgtEl>
              </p:cMediaNode>
            </p:video>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p:cNvPicPr>
          <p:nvPr/>
        </p:nvPicPr>
        <p:blipFill>
          <a:blip r:embed="rId3"/>
          <a:srcRect t="7786" b="7786"/>
          <a:stretch>
            <a:fillRect/>
          </a:stretch>
        </p:blipFill>
        <p:spPr>
          <a:xfrm>
            <a:off x="0" y="0"/>
            <a:ext cx="18288000" cy="10287000"/>
          </a:xfrm>
          <a:prstGeom prst="rect">
            <a:avLst/>
          </a:prstGeom>
        </p:spPr>
      </p:pic>
      <p:sp>
        <p:nvSpPr>
          <p:cNvPr id="3" name="Freeform 3"/>
          <p:cNvSpPr/>
          <p:nvPr/>
        </p:nvSpPr>
        <p:spPr>
          <a:xfrm>
            <a:off x="184429" y="135237"/>
            <a:ext cx="3450702" cy="6544434"/>
          </a:xfrm>
          <a:custGeom>
            <a:avLst/>
            <a:gdLst/>
            <a:ahLst/>
            <a:cxnLst/>
            <a:rect l="l" t="t" r="r" b="b"/>
            <a:pathLst>
              <a:path w="3450702" h="6544434">
                <a:moveTo>
                  <a:pt x="0" y="0"/>
                </a:moveTo>
                <a:lnTo>
                  <a:pt x="3450701" y="0"/>
                </a:lnTo>
                <a:lnTo>
                  <a:pt x="3450701" y="6544434"/>
                </a:lnTo>
                <a:lnTo>
                  <a:pt x="0" y="6544434"/>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sp>
      <p:sp>
        <p:nvSpPr>
          <p:cNvPr id="4" name="TextBox 4"/>
          <p:cNvSpPr txBox="1"/>
          <p:nvPr/>
        </p:nvSpPr>
        <p:spPr>
          <a:xfrm>
            <a:off x="3874901" y="296562"/>
            <a:ext cx="14413099" cy="4338320"/>
          </a:xfrm>
          <a:prstGeom prst="rect">
            <a:avLst/>
          </a:prstGeom>
        </p:spPr>
        <p:txBody>
          <a:bodyPr lIns="0" tIns="0" rIns="0" bIns="0" rtlCol="0" anchor="t">
            <a:spAutoFit/>
          </a:bodyPr>
          <a:lstStyle/>
          <a:p>
            <a:pPr algn="ctr">
              <a:lnSpc>
                <a:spcPts val="8680"/>
              </a:lnSpc>
              <a:spcBef>
                <a:spcPct val="0"/>
              </a:spcBef>
            </a:pPr>
            <a:r>
              <a:rPr lang="en-US" sz="6200">
                <a:solidFill>
                  <a:srgbClr val="000000"/>
                </a:solidFill>
                <a:latin typeface="Open Sans Extra Bold"/>
              </a:rPr>
              <a:t>El costo de por vida de un derrame cerebral (es decir, hospitalización, rehabilitación y seguimiento) es de 140 048 USD.</a:t>
            </a:r>
          </a:p>
        </p:txBody>
      </p:sp>
      <p:sp>
        <p:nvSpPr>
          <p:cNvPr id="5" name="TextBox 5"/>
          <p:cNvSpPr txBox="1"/>
          <p:nvPr/>
        </p:nvSpPr>
        <p:spPr>
          <a:xfrm>
            <a:off x="5963202" y="8439774"/>
            <a:ext cx="8492775" cy="1047676"/>
          </a:xfrm>
          <a:prstGeom prst="rect">
            <a:avLst/>
          </a:prstGeom>
        </p:spPr>
        <p:txBody>
          <a:bodyPr lIns="0" tIns="0" rIns="0" bIns="0" rtlCol="0" anchor="t">
            <a:spAutoFit/>
          </a:bodyPr>
          <a:lstStyle/>
          <a:p>
            <a:pPr algn="ctr">
              <a:lnSpc>
                <a:spcPts val="4200"/>
              </a:lnSpc>
            </a:pPr>
            <a:r>
              <a:rPr lang="en-US" sz="3000">
                <a:solidFill>
                  <a:srgbClr val="000000"/>
                </a:solidFill>
                <a:latin typeface="Open Sans"/>
              </a:rPr>
              <a:t>Global Burden of Stroke, M. Katan, A. Luft, Semin Neurol 2018;38:208–211. </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p:cNvPicPr>
          <p:nvPr/>
        </p:nvPicPr>
        <p:blipFill>
          <a:blip r:embed="rId3"/>
          <a:srcRect t="3207" b="3207"/>
          <a:stretch>
            <a:fillRect/>
          </a:stretch>
        </p:blipFill>
        <p:spPr>
          <a:xfrm>
            <a:off x="0" y="0"/>
            <a:ext cx="18288000" cy="10287000"/>
          </a:xfrm>
          <a:prstGeom prst="rect">
            <a:avLst/>
          </a:prstGeom>
        </p:spPr>
      </p:pic>
      <p:sp>
        <p:nvSpPr>
          <p:cNvPr id="3" name="TextBox 3"/>
          <p:cNvSpPr txBox="1"/>
          <p:nvPr/>
        </p:nvSpPr>
        <p:spPr>
          <a:xfrm>
            <a:off x="13548402" y="825988"/>
            <a:ext cx="4739598" cy="3258819"/>
          </a:xfrm>
          <a:prstGeom prst="rect">
            <a:avLst/>
          </a:prstGeom>
        </p:spPr>
        <p:txBody>
          <a:bodyPr lIns="0" tIns="0" rIns="0" bIns="0" rtlCol="0" anchor="t">
            <a:spAutoFit/>
          </a:bodyPr>
          <a:lstStyle/>
          <a:p>
            <a:pPr algn="ctr">
              <a:lnSpc>
                <a:spcPts val="5180"/>
              </a:lnSpc>
            </a:pPr>
            <a:r>
              <a:rPr lang="en-US" sz="3700">
                <a:solidFill>
                  <a:srgbClr val="000000"/>
                </a:solidFill>
                <a:latin typeface="Open Sans"/>
              </a:rPr>
              <a:t>Solo el 38 % de los casos confirmados de derrames cerebrales activaron los SEM</a:t>
            </a:r>
          </a:p>
        </p:txBody>
      </p:sp>
      <p:sp>
        <p:nvSpPr>
          <p:cNvPr id="4" name="TextBox 4"/>
          <p:cNvSpPr txBox="1"/>
          <p:nvPr/>
        </p:nvSpPr>
        <p:spPr>
          <a:xfrm>
            <a:off x="9821234" y="9584162"/>
            <a:ext cx="8305224" cy="523652"/>
          </a:xfrm>
          <a:prstGeom prst="rect">
            <a:avLst/>
          </a:prstGeom>
        </p:spPr>
        <p:txBody>
          <a:bodyPr lIns="0" tIns="0" rIns="0" bIns="0" rtlCol="0" anchor="t">
            <a:spAutoFit/>
          </a:bodyPr>
          <a:lstStyle/>
          <a:p>
            <a:pPr algn="ctr">
              <a:lnSpc>
                <a:spcPts val="2100"/>
              </a:lnSpc>
            </a:pPr>
            <a:r>
              <a:rPr lang="en-US" sz="1500">
                <a:solidFill>
                  <a:srgbClr val="000000"/>
                </a:solidFill>
                <a:latin typeface="Open Sans Bold"/>
              </a:rPr>
              <a:t>Activation of Emergency Medical Services for Acute Stroke ina Nonurban Population, Wein, et. al, www.strokeaha.org, 2000</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p:cNvPicPr>
          <p:nvPr/>
        </p:nvPicPr>
        <p:blipFill>
          <a:blip r:embed="rId3"/>
          <a:srcRect t="35741" b="8008"/>
          <a:stretch>
            <a:fillRect/>
          </a:stretch>
        </p:blipFill>
        <p:spPr>
          <a:xfrm>
            <a:off x="0" y="0"/>
            <a:ext cx="18288000" cy="10287000"/>
          </a:xfrm>
          <a:prstGeom prst="rect">
            <a:avLst/>
          </a:prstGeom>
        </p:spPr>
      </p:pic>
      <p:sp>
        <p:nvSpPr>
          <p:cNvPr id="3" name="Freeform 3"/>
          <p:cNvSpPr/>
          <p:nvPr/>
        </p:nvSpPr>
        <p:spPr>
          <a:xfrm rot="-1093362">
            <a:off x="2820556" y="864559"/>
            <a:ext cx="5788419" cy="10114284"/>
          </a:xfrm>
          <a:custGeom>
            <a:avLst/>
            <a:gdLst/>
            <a:ahLst/>
            <a:cxnLst/>
            <a:rect l="l" t="t" r="r" b="b"/>
            <a:pathLst>
              <a:path w="5788419" h="10114284">
                <a:moveTo>
                  <a:pt x="0" y="0"/>
                </a:moveTo>
                <a:lnTo>
                  <a:pt x="5788419" y="0"/>
                </a:lnTo>
                <a:lnTo>
                  <a:pt x="5788419" y="10114284"/>
                </a:lnTo>
                <a:lnTo>
                  <a:pt x="0" y="10114284"/>
                </a:lnTo>
                <a:lnTo>
                  <a:pt x="0" y="0"/>
                </a:lnTo>
                <a:close/>
              </a:path>
            </a:pathLst>
          </a:custGeom>
          <a:blipFill>
            <a:blip r:embed="rId4"/>
            <a:stretch>
              <a:fillRect/>
            </a:stretch>
          </a:blipFill>
        </p:spPr>
      </p:sp>
      <p:sp>
        <p:nvSpPr>
          <p:cNvPr id="4" name="Freeform 4"/>
          <p:cNvSpPr/>
          <p:nvPr/>
        </p:nvSpPr>
        <p:spPr>
          <a:xfrm rot="1077359">
            <a:off x="10504818" y="1517694"/>
            <a:ext cx="5554678" cy="9705861"/>
          </a:xfrm>
          <a:custGeom>
            <a:avLst/>
            <a:gdLst/>
            <a:ahLst/>
            <a:cxnLst/>
            <a:rect l="l" t="t" r="r" b="b"/>
            <a:pathLst>
              <a:path w="5554678" h="9705861">
                <a:moveTo>
                  <a:pt x="0" y="0"/>
                </a:moveTo>
                <a:lnTo>
                  <a:pt x="5554678" y="0"/>
                </a:lnTo>
                <a:lnTo>
                  <a:pt x="5554678" y="9705861"/>
                </a:lnTo>
                <a:lnTo>
                  <a:pt x="0" y="9705861"/>
                </a:lnTo>
                <a:lnTo>
                  <a:pt x="0" y="0"/>
                </a:lnTo>
                <a:close/>
              </a:path>
            </a:pathLst>
          </a:custGeom>
          <a:blipFill>
            <a:blip r:embed="rId4"/>
            <a:stretch>
              <a:fillRect/>
            </a:stretch>
          </a:blipFill>
        </p:spPr>
      </p:sp>
      <p:sp>
        <p:nvSpPr>
          <p:cNvPr id="5" name="TextBox 5"/>
          <p:cNvSpPr txBox="1"/>
          <p:nvPr/>
        </p:nvSpPr>
        <p:spPr>
          <a:xfrm>
            <a:off x="154662" y="-104775"/>
            <a:ext cx="17978676" cy="1002622"/>
          </a:xfrm>
          <a:prstGeom prst="rect">
            <a:avLst/>
          </a:prstGeom>
        </p:spPr>
        <p:txBody>
          <a:bodyPr lIns="0" tIns="0" rIns="0" bIns="0" rtlCol="0" anchor="t">
            <a:spAutoFit/>
          </a:bodyPr>
          <a:lstStyle/>
          <a:p>
            <a:pPr algn="ctr">
              <a:lnSpc>
                <a:spcPts val="8262"/>
              </a:lnSpc>
            </a:pPr>
            <a:r>
              <a:rPr lang="en-US" sz="5901">
                <a:solidFill>
                  <a:srgbClr val="000000"/>
                </a:solidFill>
                <a:latin typeface="Open Sans Extra Bold"/>
              </a:rPr>
              <a:t>Manténgase alerta de los derrames cerebrales</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p:cNvPicPr>
          <p:nvPr/>
        </p:nvPicPr>
        <p:blipFill>
          <a:blip r:embed="rId3"/>
          <a:srcRect t="21875" b="21875"/>
          <a:stretch>
            <a:fillRect/>
          </a:stretch>
        </p:blipFill>
        <p:spPr>
          <a:xfrm>
            <a:off x="0" y="0"/>
            <a:ext cx="18288000" cy="10287000"/>
          </a:xfrm>
          <a:prstGeom prst="rect">
            <a:avLst/>
          </a:prstGeom>
        </p:spPr>
      </p:pic>
      <p:sp>
        <p:nvSpPr>
          <p:cNvPr id="3" name="Freeform 3"/>
          <p:cNvSpPr/>
          <p:nvPr/>
        </p:nvSpPr>
        <p:spPr>
          <a:xfrm>
            <a:off x="0" y="2904010"/>
            <a:ext cx="18288000" cy="3417570"/>
          </a:xfrm>
          <a:custGeom>
            <a:avLst/>
            <a:gdLst/>
            <a:ahLst/>
            <a:cxnLst/>
            <a:rect l="l" t="t" r="r" b="b"/>
            <a:pathLst>
              <a:path w="18288000" h="3417570">
                <a:moveTo>
                  <a:pt x="0" y="0"/>
                </a:moveTo>
                <a:lnTo>
                  <a:pt x="18288000" y="0"/>
                </a:lnTo>
                <a:lnTo>
                  <a:pt x="18288000" y="3417570"/>
                </a:lnTo>
                <a:lnTo>
                  <a:pt x="0" y="3417570"/>
                </a:lnTo>
                <a:lnTo>
                  <a:pt x="0" y="0"/>
                </a:lnTo>
                <a:close/>
              </a:path>
            </a:pathLst>
          </a:custGeom>
          <a:blipFill>
            <a:blip r:embed="rId4"/>
            <a:stretch>
              <a:fillRect/>
            </a:stretch>
          </a:blipFill>
        </p:spPr>
      </p:sp>
      <p:sp>
        <p:nvSpPr>
          <p:cNvPr id="4" name="Freeform 4"/>
          <p:cNvSpPr/>
          <p:nvPr/>
        </p:nvSpPr>
        <p:spPr>
          <a:xfrm>
            <a:off x="10104403" y="6321580"/>
            <a:ext cx="3583552" cy="3578970"/>
          </a:xfrm>
          <a:custGeom>
            <a:avLst/>
            <a:gdLst/>
            <a:ahLst/>
            <a:cxnLst/>
            <a:rect l="l" t="t" r="r" b="b"/>
            <a:pathLst>
              <a:path w="3583552" h="3578970">
                <a:moveTo>
                  <a:pt x="0" y="0"/>
                </a:moveTo>
                <a:lnTo>
                  <a:pt x="3583552" y="0"/>
                </a:lnTo>
                <a:lnTo>
                  <a:pt x="3583552" y="3578970"/>
                </a:lnTo>
                <a:lnTo>
                  <a:pt x="0" y="3578970"/>
                </a:lnTo>
                <a:lnTo>
                  <a:pt x="0" y="0"/>
                </a:lnTo>
                <a:close/>
              </a:path>
            </a:pathLst>
          </a:custGeom>
          <a:blipFill>
            <a:blip r:embed="rId5"/>
            <a:stretch>
              <a:fillRect/>
            </a:stretch>
          </a:blipFill>
        </p:spPr>
      </p:sp>
      <p:sp>
        <p:nvSpPr>
          <p:cNvPr id="5" name="TextBox 5"/>
          <p:cNvSpPr txBox="1"/>
          <p:nvPr/>
        </p:nvSpPr>
        <p:spPr>
          <a:xfrm>
            <a:off x="0" y="296984"/>
            <a:ext cx="17447824" cy="2574261"/>
          </a:xfrm>
          <a:prstGeom prst="rect">
            <a:avLst/>
          </a:prstGeom>
        </p:spPr>
        <p:txBody>
          <a:bodyPr lIns="0" tIns="0" rIns="0" bIns="0" rtlCol="0" anchor="t">
            <a:spAutoFit/>
          </a:bodyPr>
          <a:lstStyle/>
          <a:p>
            <a:pPr algn="ctr">
              <a:lnSpc>
                <a:spcPts val="10361"/>
              </a:lnSpc>
            </a:pPr>
            <a:r>
              <a:rPr lang="en-US" sz="7401">
                <a:solidFill>
                  <a:srgbClr val="000000"/>
                </a:solidFill>
                <a:latin typeface="Open Sans Extra Bold"/>
              </a:rPr>
              <a:t>Sea un paladín de los derrames cerebrales</a:t>
            </a:r>
          </a:p>
        </p:txBody>
      </p:sp>
      <p:sp>
        <p:nvSpPr>
          <p:cNvPr id="6" name="TextBox 6"/>
          <p:cNvSpPr txBox="1"/>
          <p:nvPr/>
        </p:nvSpPr>
        <p:spPr>
          <a:xfrm>
            <a:off x="10446032" y="9198589"/>
            <a:ext cx="3241923" cy="887095"/>
          </a:xfrm>
          <a:prstGeom prst="rect">
            <a:avLst/>
          </a:prstGeom>
        </p:spPr>
        <p:txBody>
          <a:bodyPr lIns="0" tIns="0" rIns="0" bIns="0" rtlCol="0" anchor="t">
            <a:spAutoFit/>
          </a:bodyPr>
          <a:lstStyle/>
          <a:p>
            <a:pPr algn="ctr">
              <a:lnSpc>
                <a:spcPts val="7279"/>
              </a:lnSpc>
            </a:pPr>
            <a:r>
              <a:rPr lang="en-US" sz="5199">
                <a:solidFill>
                  <a:srgbClr val="000000"/>
                </a:solidFill>
                <a:latin typeface="Open Sans"/>
              </a:rPr>
              <a:t>nvems.org</a:t>
            </a:r>
          </a:p>
        </p:txBody>
      </p:sp>
      <p:grpSp>
        <p:nvGrpSpPr>
          <p:cNvPr id="7" name="Group 7"/>
          <p:cNvGrpSpPr/>
          <p:nvPr/>
        </p:nvGrpSpPr>
        <p:grpSpPr>
          <a:xfrm>
            <a:off x="4534942" y="6969280"/>
            <a:ext cx="3000128" cy="3000128"/>
            <a:chOff x="0" y="0"/>
            <a:chExt cx="4000171" cy="4000171"/>
          </a:xfrm>
        </p:grpSpPr>
        <p:sp>
          <p:nvSpPr>
            <p:cNvPr id="8" name="Freeform 8"/>
            <p:cNvSpPr/>
            <p:nvPr/>
          </p:nvSpPr>
          <p:spPr>
            <a:xfrm>
              <a:off x="0" y="0"/>
              <a:ext cx="4000171" cy="4000171"/>
            </a:xfrm>
            <a:custGeom>
              <a:avLst/>
              <a:gdLst/>
              <a:ahLst/>
              <a:cxnLst/>
              <a:rect l="l" t="t" r="r" b="b"/>
              <a:pathLst>
                <a:path w="4000171" h="4000171">
                  <a:moveTo>
                    <a:pt x="0" y="0"/>
                  </a:moveTo>
                  <a:lnTo>
                    <a:pt x="4000171" y="0"/>
                  </a:lnTo>
                  <a:lnTo>
                    <a:pt x="4000171" y="4000171"/>
                  </a:lnTo>
                  <a:lnTo>
                    <a:pt x="0" y="4000171"/>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sp>
      </p:gr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180</TotalTime>
  <Words>2991</Words>
  <Application>Microsoft Office PowerPoint</Application>
  <PresentationFormat>Custom</PresentationFormat>
  <Paragraphs>111</Paragraphs>
  <Slides>26</Slides>
  <Notes>20</Notes>
  <HiddenSlides>0</HiddenSlides>
  <MMClips>7</MMClips>
  <ScaleCrop>false</ScaleCrop>
  <HeadingPairs>
    <vt:vector size="6" baseType="variant">
      <vt:variant>
        <vt:lpstr>Fonts Used</vt:lpstr>
      </vt:variant>
      <vt:variant>
        <vt:i4>11</vt:i4>
      </vt:variant>
      <vt:variant>
        <vt:lpstr>Theme</vt:lpstr>
      </vt:variant>
      <vt:variant>
        <vt:i4>1</vt:i4>
      </vt:variant>
      <vt:variant>
        <vt:lpstr>Slide Titles</vt:lpstr>
      </vt:variant>
      <vt:variant>
        <vt:i4>26</vt:i4>
      </vt:variant>
    </vt:vector>
  </HeadingPairs>
  <TitlesOfParts>
    <vt:vector size="38" baseType="lpstr">
      <vt:lpstr>Open Sans Extra Bold</vt:lpstr>
      <vt:lpstr>Noto Serif Bold Italics</vt:lpstr>
      <vt:lpstr>Intro Rust</vt:lpstr>
      <vt:lpstr>Open Sans</vt:lpstr>
      <vt:lpstr>Gagalin</vt:lpstr>
      <vt:lpstr>Calibri</vt:lpstr>
      <vt:lpstr>Open Sans Bold</vt:lpstr>
      <vt:lpstr>RoxboroughCF Bold</vt:lpstr>
      <vt:lpstr>Garbata Black</vt:lpstr>
      <vt:lpstr>Arial</vt:lpstr>
      <vt:lpstr>Canva Sans Bold</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Stepes Stroke Smart Spanish Presentation</dc:title>
  <dc:creator>Margaret</dc:creator>
  <cp:lastModifiedBy>Margaret Probst</cp:lastModifiedBy>
  <cp:revision>5</cp:revision>
  <dcterms:created xsi:type="dcterms:W3CDTF">2006-08-16T00:00:00Z</dcterms:created>
  <dcterms:modified xsi:type="dcterms:W3CDTF">2023-06-23T19:38:32Z</dcterms:modified>
  <dc:identifier>DAFlGPmgr7A</dc:identifier>
</cp:coreProperties>
</file>