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2"/>
  </p:notesMasterIdLst>
  <p:sldIdLst>
    <p:sldId id="293" r:id="rId5"/>
    <p:sldId id="269" r:id="rId6"/>
    <p:sldId id="270" r:id="rId7"/>
    <p:sldId id="295" r:id="rId8"/>
    <p:sldId id="272" r:id="rId9"/>
    <p:sldId id="297" r:id="rId10"/>
    <p:sldId id="296" r:id="rId11"/>
    <p:sldId id="273" r:id="rId12"/>
    <p:sldId id="274" r:id="rId13"/>
    <p:sldId id="258"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59" r:id="rId27"/>
    <p:sldId id="287" r:id="rId28"/>
    <p:sldId id="288" r:id="rId29"/>
    <p:sldId id="289" r:id="rId30"/>
    <p:sldId id="290" r:id="rId31"/>
  </p:sldIdLst>
  <p:sldSz cx="18288000" cy="10287000"/>
  <p:notesSz cx="6858000" cy="9144000"/>
  <p:embeddedFontLst>
    <p:embeddedFont>
      <p:font typeface="Calibri" panose="020F0502020204030204" pitchFamily="34" charset="0"/>
      <p:regular r:id="rId33"/>
      <p:bold r:id="rId34"/>
      <p:italic r:id="rId35"/>
      <p:boldItalic r:id="rId36"/>
    </p:embeddedFont>
    <p:embeddedFont>
      <p:font typeface="Canva Sans Bold" panose="020B0604020202020204" charset="0"/>
      <p:regular r:id="rId37"/>
    </p:embeddedFont>
    <p:embeddedFont>
      <p:font typeface="Gagalin" panose="020B0604020202020204" charset="0"/>
      <p:regular r:id="rId38"/>
    </p:embeddedFont>
    <p:embeddedFont>
      <p:font typeface="Garbata Black" panose="020B0604020202020204" charset="0"/>
      <p:regular r:id="rId39"/>
    </p:embeddedFont>
    <p:embeddedFont>
      <p:font typeface="Intro Rust" panose="020B0604020202020204" charset="0"/>
      <p:regular r:id="rId40"/>
    </p:embeddedFont>
    <p:embeddedFont>
      <p:font typeface="Noto Serif Bold Italics" panose="020B0604020202020204" charset="0"/>
      <p:regular r:id="rId41"/>
    </p:embeddedFont>
    <p:embeddedFont>
      <p:font typeface="Open Sans" panose="020B0606030504020204" pitchFamily="34" charset="0"/>
      <p:regular r:id="rId42"/>
      <p:bold r:id="rId43"/>
      <p:italic r:id="rId44"/>
      <p:boldItalic r:id="rId45"/>
    </p:embeddedFont>
    <p:embeddedFont>
      <p:font typeface="Open Sans Bold" panose="020B0806030504020204" charset="0"/>
      <p:regular r:id="rId46"/>
    </p:embeddedFont>
    <p:embeddedFont>
      <p:font typeface="Open Sans Extra Bold" panose="020B0604020202020204" charset="0"/>
      <p:regular r:id="rId47"/>
    </p:embeddedFont>
    <p:embeddedFont>
      <p:font typeface="Open Sans Extra Bold Italics" panose="020B0604020202020204" charset="0"/>
      <p:regular r:id="rId48"/>
    </p:embeddedFont>
    <p:embeddedFont>
      <p:font typeface="Open Sans Light Bold" panose="020B0604020202020204" charset="0"/>
      <p:regular r:id="rId49"/>
    </p:embeddedFont>
    <p:embeddedFont>
      <p:font typeface="Open Sans Light Bold Italics" panose="020B0604020202020204" charset="0"/>
      <p:regular r:id="rId50"/>
    </p:embeddedFont>
    <p:embeddedFont>
      <p:font typeface="RoxboroughCF Bold" panose="020B0604020202020204" charset="0"/>
      <p:regular r:id="rId5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8" d="100"/>
          <a:sy n="48" d="100"/>
        </p:scale>
        <p:origin x="636"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7.fntdata"/><Relationship Id="rId21" Type="http://schemas.openxmlformats.org/officeDocument/2006/relationships/slide" Target="slides/slide17.xml"/><Relationship Id="rId34" Type="http://schemas.openxmlformats.org/officeDocument/2006/relationships/font" Target="fonts/font2.fntdata"/><Relationship Id="rId42" Type="http://schemas.openxmlformats.org/officeDocument/2006/relationships/font" Target="fonts/font10.fntdata"/><Relationship Id="rId47" Type="http://schemas.openxmlformats.org/officeDocument/2006/relationships/font" Target="fonts/font15.fntdata"/><Relationship Id="rId50" Type="http://schemas.openxmlformats.org/officeDocument/2006/relationships/font" Target="fonts/font18.fntdata"/><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font" Target="fonts/font5.fntdata"/><Relationship Id="rId40" Type="http://schemas.openxmlformats.org/officeDocument/2006/relationships/font" Target="fonts/font8.fntdata"/><Relationship Id="rId45" Type="http://schemas.openxmlformats.org/officeDocument/2006/relationships/font" Target="fonts/font13.fntdata"/><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12.fntdata"/><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3.fntdata"/><Relationship Id="rId43" Type="http://schemas.openxmlformats.org/officeDocument/2006/relationships/font" Target="fonts/font11.fntdata"/><Relationship Id="rId48" Type="http://schemas.openxmlformats.org/officeDocument/2006/relationships/font" Target="fonts/font16.fntdata"/><Relationship Id="rId8" Type="http://schemas.openxmlformats.org/officeDocument/2006/relationships/slide" Target="slides/slide4.xml"/><Relationship Id="rId51" Type="http://schemas.openxmlformats.org/officeDocument/2006/relationships/font" Target="fonts/font19.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1.fntdata"/><Relationship Id="rId38" Type="http://schemas.openxmlformats.org/officeDocument/2006/relationships/font" Target="fonts/font6.fntdata"/><Relationship Id="rId46" Type="http://schemas.openxmlformats.org/officeDocument/2006/relationships/font" Target="fonts/font14.fntdata"/><Relationship Id="rId20" Type="http://schemas.openxmlformats.org/officeDocument/2006/relationships/slide" Target="slides/slide16.xml"/><Relationship Id="rId41" Type="http://schemas.openxmlformats.org/officeDocument/2006/relationships/font" Target="fonts/font9.fntdata"/><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4.fntdata"/><Relationship Id="rId49" Type="http://schemas.openxmlformats.org/officeDocument/2006/relationships/font" Target="fonts/font1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12.04.2023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Many emergencies are clear and obvious, prompting us to immediately shout for help, call 911, or otherwise intervene directly. Suggesting that the choking man call his doctor for an appointment sometime tomorrow is unreasonable. He clearly needs help now. Allowing the businessman who suddenly collapsed on the floor in the office with a phone in his hand to ‘sleep it off’ for a few hours is equally unreasonable. He's clearly experiencing an emergency and needs help now. After witnessing a serious car accident, we know to call 911 rather than drive home and check on this tomorrow. In these obvious emergencies, we recognize the immediate need to act.  With the brain damage that accompanies a stroke, the emergency can be less obvious as we'll see next. There is no sound in this next video, as the man in it is trying to speak but he is unable to find his words.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Strokes are the number 1 cause of long-term disability and a leading cause of death in the U.S.  Strokes are so common that 1 in 6 of us will suffer a stroke in our lifetime. Every 4 minutes, someone dies of a stroke and every 40 seconds someone suffers a stroke. Anyone of any age can have a stroke; it’s not a condition that just affects older people, but our odds of suffering a stroke do increase as we age. Stroke patients who don't get to help quickly after a stroke begins often live with a lifetime of disability that they may have otherwise avoided with early recognition of the stroke signs.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Let’s explore what a stroke is. A stroke occurs when blood flow to the brain is interrupted. One way that blood flow can be interrupted is from a clogged blood vessel. Think of a garden hose or pipe in your home. When the hose or pipe gets clogged, the water won’t flow. When the blood vessels that continuously nourish brain tissue get clogged, brain damage begins, and a stroke occurs.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Although one sided facial drooping is a common stroke sign, not all stroke patients will have this stroke sign. Think back to the video of Julie at the beginning of this presentation. Julie was smiling with both sides of her face, but she was still suffering a stroke. Not all stroke patients will experience this common stroke sign.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Telltale signs that a person is experiencing brain damage from a stroke include sudden, unexplained balance problems, sudden, unexplained vision problems like double vision, blurriness, or blindness. Sudden unexplained facial drooping or weakness, sudden, unexplained arm weakness, sudden unexplained speech problems, like slurred speech, or difficulty understanding words or finding your words. Depending on the part of the brain being deprived of blood flow, the signs vary; people suffering strokes don't necessarily have all or even several of these signs. Just having one sign, even if it comes and goes, is enough to suggest brain damage from a stroke. Stroke signs are sudden and unexplained.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Stacy doing much better now, but she needed rehab largely because she didn't recognize the signs of a stroke. The goal of this training is to ensure you get to definitive treatment in time, lessening your chances of needing rehab!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Telltale signs that a person is experiencing brain damage from a stroke include sudden, unexplained balance problems, sudden, unexplained vision problems like double vision, blurriness, or blindness. Sudden unexplained facial drooping or weakness, sudden, unexplained arm weakness, sudden unexplained speech problems, like slurred speech, or difficulty understanding words or finding your words. Depending on the part of the brain being deprived of blood flow, the signs vary; people suffering strokes don't necessarily have all or even several of these signs. Just having one sign, even if it comes and goes, is enough to suggest brain damage from a stroke. Stroke signs are sudden and unexplained.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Time is Brain. 2 million brain cells die every minute during a stroke! As soon as that blood vessel becomes blocked, we start to suffer brain damage. The sooner we get to treatment in time, the better our chances are of a full, quick recovery. After only a few hours of suffering brain damage, the risks of administering the medication outweigh the rewards. We need to get to the hospital immediately after the signs begin so that doctors have plenty of time to prepare and administer the medication.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get to treatment in a timely, safe manner, call 911. Don't call your doctor for an appointment in a few hours or the next day; you waste precious time and brain health with that action. Don’t make the mistake of driving yourself to the hospital, which puts you and others in danger. Don't make the mistake of having a friend drive you, either. Not all hospitals have the staff or medication to treat strokes. If you go to a hospital that can’t treat strokes, you further delay your care and you sacrifice more brain health. Paramedics know which hospitals can treat your stroke and will take you to the closest appropriate hospital, safely.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training is accompanied by a Stroke Smart wallet card and magnet that list the signs of a stroke and remind you to call 911 when you spot a stroke. Knowledge has a shelf life that fades over time. It is important that you remember the signs of a stroke and act on them when one happens; that may be tomorrow or several years from now. To help ensure you recognize the signs of a stroke and know to call 911 when you spot a stroke, place these memory aids where you will see them regularly. Doing so will help you save a life.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Just like you can't perform CPR on yourself, many who suffer strokes are unable to call 9-1-1 for themselves. To create the safest environment for yourself, teach those around you to recognize the signs of a stroke and to call 911 when they spot a stroke. Teaching this knowledge forward is one of the best and easiest ways to protect yourself and those you love from death and disability from stroke. Consider joining your local Stroke Smart advocacy group to further increase stroke awareness in your community. Scan the QR code to be connected to a website where you can join your local Stroke Smart Advocacy group and be a Stroke Champion, teaching this knowledge forward.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6.png"/><Relationship Id="rId4" Type="http://schemas.openxmlformats.org/officeDocument/2006/relationships/notesSlide" Target="../notesSlides/notesSlide6.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1.gif"/></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22.xml.rels><?xml version="1.0" encoding="UTF-8" standalone="yes"?>
<Relationships xmlns="http://schemas.openxmlformats.org/package/2006/relationships"><Relationship Id="rId8" Type="http://schemas.openxmlformats.org/officeDocument/2006/relationships/image" Target="../media/image38.png"/><Relationship Id="rId3" Type="http://schemas.microsoft.com/office/2007/relationships/media" Target="../media/media8.mp4"/><Relationship Id="rId7" Type="http://schemas.openxmlformats.org/officeDocument/2006/relationships/image" Target="../media/image37.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0.png"/><Relationship Id="rId5" Type="http://schemas.openxmlformats.org/officeDocument/2006/relationships/slideLayout" Target="../slideLayouts/slideLayout7.xml"/><Relationship Id="rId10" Type="http://schemas.openxmlformats.org/officeDocument/2006/relationships/image" Target="../media/image40.jpeg"/><Relationship Id="rId4" Type="http://schemas.openxmlformats.org/officeDocument/2006/relationships/video" Target="../media/media8.mp4"/><Relationship Id="rId9"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image" Target="../media/image43.svg"/></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5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jpeg"/></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rginia Governor's Conference on Aging (4)">
            <a:hlinkClick r:id="" action="ppaction://media"/>
            <a:extLst>
              <a:ext uri="{FF2B5EF4-FFF2-40B4-BE49-F238E27FC236}">
                <a16:creationId xmlns:a16="http://schemas.microsoft.com/office/drawing/2014/main" id="{836C1A89-BAC6-1829-0DFF-E9305D85952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360836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01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14638418" y="0"/>
            <a:ext cx="3649582" cy="3643742"/>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08037"/>
            </a:solidFill>
          </p:spPr>
        </p:sp>
      </p:grpSp>
      <p:pic>
        <p:nvPicPr>
          <p:cNvPr id="4" name="Picture 4"/>
          <p:cNvPicPr>
            <a:picLocks noChangeAspect="1"/>
          </p:cNvPicPr>
          <p:nvPr/>
        </p:nvPicPr>
        <p:blipFill>
          <a:blip r:embed="rId3"/>
          <a:srcRect r="17105"/>
          <a:stretch>
            <a:fillRect/>
          </a:stretch>
        </p:blipFill>
        <p:spPr>
          <a:xfrm>
            <a:off x="10708105" y="2409723"/>
            <a:ext cx="7579895" cy="8229600"/>
          </a:xfrm>
          <a:prstGeom prst="rect">
            <a:avLst/>
          </a:prstGeom>
        </p:spPr>
      </p:pic>
      <p:grpSp>
        <p:nvGrpSpPr>
          <p:cNvPr id="5" name="Group 5"/>
          <p:cNvGrpSpPr/>
          <p:nvPr/>
        </p:nvGrpSpPr>
        <p:grpSpPr>
          <a:xfrm rot="-10800000">
            <a:off x="13667" y="0"/>
            <a:ext cx="3651533" cy="4819446"/>
            <a:chOff x="0" y="0"/>
            <a:chExt cx="3361092" cy="4436110"/>
          </a:xfrm>
        </p:grpSpPr>
        <p:sp>
          <p:nvSpPr>
            <p:cNvPr id="6" name="Freeform 6"/>
            <p:cNvSpPr/>
            <p:nvPr/>
          </p:nvSpPr>
          <p:spPr>
            <a:xfrm>
              <a:off x="-59690" y="0"/>
              <a:ext cx="1204453" cy="4436110"/>
            </a:xfrm>
            <a:custGeom>
              <a:avLst/>
              <a:gdLst/>
              <a:ahLst/>
              <a:cxnLst/>
              <a:rect l="l" t="t" r="r" b="b"/>
              <a:pathLst>
                <a:path w="1204453" h="4436110">
                  <a:moveTo>
                    <a:pt x="720090" y="2504440"/>
                  </a:moveTo>
                  <a:cubicBezTo>
                    <a:pt x="1204453" y="1358900"/>
                    <a:pt x="641350" y="843280"/>
                    <a:pt x="461010" y="548640"/>
                  </a:cubicBezTo>
                  <a:cubicBezTo>
                    <a:pt x="195580" y="115570"/>
                    <a:pt x="262890" y="0"/>
                    <a:pt x="262890" y="0"/>
                  </a:cubicBezTo>
                  <a:lnTo>
                    <a:pt x="59690" y="0"/>
                  </a:lnTo>
                  <a:cubicBezTo>
                    <a:pt x="119380" y="441960"/>
                    <a:pt x="1138973" y="1212850"/>
                    <a:pt x="678180" y="2147570"/>
                  </a:cubicBezTo>
                  <a:cubicBezTo>
                    <a:pt x="0" y="3520440"/>
                    <a:pt x="516890" y="4436110"/>
                    <a:pt x="516890" y="4436110"/>
                  </a:cubicBezTo>
                  <a:lnTo>
                    <a:pt x="745490" y="4436110"/>
                  </a:lnTo>
                  <a:cubicBezTo>
                    <a:pt x="745490" y="4436110"/>
                    <a:pt x="185420" y="3768090"/>
                    <a:pt x="720090" y="2504440"/>
                  </a:cubicBezTo>
                  <a:lnTo>
                    <a:pt x="720090" y="2504440"/>
                  </a:lnTo>
                  <a:close/>
                </a:path>
              </a:pathLst>
            </a:custGeom>
            <a:solidFill>
              <a:srgbClr val="86D694"/>
            </a:solidFill>
          </p:spPr>
        </p:sp>
        <p:sp>
          <p:nvSpPr>
            <p:cNvPr id="7" name="Freeform 7"/>
            <p:cNvSpPr/>
            <p:nvPr/>
          </p:nvSpPr>
          <p:spPr>
            <a:xfrm>
              <a:off x="125730" y="0"/>
              <a:ext cx="1019033" cy="4436110"/>
            </a:xfrm>
            <a:custGeom>
              <a:avLst/>
              <a:gdLst/>
              <a:ahLst/>
              <a:cxnLst/>
              <a:rect l="l" t="t" r="r" b="b"/>
              <a:pathLst>
                <a:path w="1019033" h="4436110">
                  <a:moveTo>
                    <a:pt x="511810" y="3030220"/>
                  </a:moveTo>
                  <a:cubicBezTo>
                    <a:pt x="892810" y="1957070"/>
                    <a:pt x="1008959" y="1464310"/>
                    <a:pt x="585470" y="820420"/>
                  </a:cubicBezTo>
                  <a:cubicBezTo>
                    <a:pt x="212090" y="254000"/>
                    <a:pt x="264160" y="0"/>
                    <a:pt x="264160" y="0"/>
                  </a:cubicBezTo>
                  <a:lnTo>
                    <a:pt x="77470" y="0"/>
                  </a:lnTo>
                  <a:cubicBezTo>
                    <a:pt x="77470" y="0"/>
                    <a:pt x="10160" y="115570"/>
                    <a:pt x="275590" y="548640"/>
                  </a:cubicBezTo>
                  <a:cubicBezTo>
                    <a:pt x="455930" y="843280"/>
                    <a:pt x="1019033" y="1358900"/>
                    <a:pt x="534670" y="2504440"/>
                  </a:cubicBezTo>
                  <a:cubicBezTo>
                    <a:pt x="0" y="3766820"/>
                    <a:pt x="558800" y="4434840"/>
                    <a:pt x="558800" y="4434840"/>
                  </a:cubicBezTo>
                  <a:lnTo>
                    <a:pt x="830580" y="4434840"/>
                  </a:lnTo>
                  <a:cubicBezTo>
                    <a:pt x="830580" y="4436110"/>
                    <a:pt x="264160" y="3724910"/>
                    <a:pt x="511810" y="3030220"/>
                  </a:cubicBezTo>
                  <a:close/>
                </a:path>
              </a:pathLst>
            </a:custGeom>
            <a:solidFill>
              <a:srgbClr val="86D694"/>
            </a:solidFill>
          </p:spPr>
        </p:sp>
        <p:sp>
          <p:nvSpPr>
            <p:cNvPr id="8" name="Freeform 8"/>
            <p:cNvSpPr/>
            <p:nvPr/>
          </p:nvSpPr>
          <p:spPr>
            <a:xfrm>
              <a:off x="337820" y="0"/>
              <a:ext cx="3022002" cy="4436110"/>
            </a:xfrm>
            <a:custGeom>
              <a:avLst/>
              <a:gdLst/>
              <a:ahLst/>
              <a:cxnLst/>
              <a:rect l="l" t="t" r="r" b="b"/>
              <a:pathLst>
                <a:path w="3022002" h="4436110">
                  <a:moveTo>
                    <a:pt x="1888619" y="0"/>
                  </a:moveTo>
                  <a:lnTo>
                    <a:pt x="50800" y="0"/>
                  </a:lnTo>
                  <a:cubicBezTo>
                    <a:pt x="50800" y="0"/>
                    <a:pt x="0" y="254000"/>
                    <a:pt x="372110" y="820420"/>
                  </a:cubicBezTo>
                  <a:cubicBezTo>
                    <a:pt x="794350" y="1463040"/>
                    <a:pt x="679450" y="1957070"/>
                    <a:pt x="298450" y="3030220"/>
                  </a:cubicBezTo>
                  <a:cubicBezTo>
                    <a:pt x="52070" y="3724910"/>
                    <a:pt x="618490" y="4436110"/>
                    <a:pt x="618490" y="4436110"/>
                  </a:cubicBezTo>
                  <a:lnTo>
                    <a:pt x="3022002" y="4436110"/>
                  </a:lnTo>
                  <a:lnTo>
                    <a:pt x="3022002" y="0"/>
                  </a:lnTo>
                  <a:lnTo>
                    <a:pt x="1888619" y="0"/>
                  </a:lnTo>
                  <a:close/>
                </a:path>
              </a:pathLst>
            </a:custGeom>
            <a:solidFill>
              <a:srgbClr val="86D694"/>
            </a:solidFill>
          </p:spPr>
        </p:sp>
      </p:grpSp>
      <p:grpSp>
        <p:nvGrpSpPr>
          <p:cNvPr id="9" name="Group 9"/>
          <p:cNvGrpSpPr>
            <a:grpSpLocks noChangeAspect="1"/>
          </p:cNvGrpSpPr>
          <p:nvPr/>
        </p:nvGrpSpPr>
        <p:grpSpPr>
          <a:xfrm>
            <a:off x="7879180" y="7458075"/>
            <a:ext cx="2828925" cy="2828925"/>
            <a:chOff x="0" y="0"/>
            <a:chExt cx="14400530" cy="14400530"/>
          </a:xfrm>
        </p:grpSpPr>
        <p:sp>
          <p:nvSpPr>
            <p:cNvPr id="10" name="Freeform 10"/>
            <p:cNvSpPr/>
            <p:nvPr/>
          </p:nvSpPr>
          <p:spPr>
            <a:xfrm>
              <a:off x="0" y="0"/>
              <a:ext cx="14400530" cy="14399261"/>
            </a:xfrm>
            <a:custGeom>
              <a:avLst/>
              <a:gdLst/>
              <a:ahLst/>
              <a:cxn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7ED957"/>
            </a:solidFill>
          </p:spPr>
        </p:sp>
      </p:grpSp>
      <p:pic>
        <p:nvPicPr>
          <p:cNvPr id="11" name="Picture 11"/>
          <p:cNvPicPr>
            <a:picLocks noChangeAspect="1"/>
          </p:cNvPicPr>
          <p:nvPr/>
        </p:nvPicPr>
        <p:blipFill>
          <a:blip r:embed="rId4"/>
          <a:srcRect l="465" r="465" b="3430"/>
          <a:stretch>
            <a:fillRect/>
          </a:stretch>
        </p:blipFill>
        <p:spPr>
          <a:xfrm>
            <a:off x="0" y="4819446"/>
            <a:ext cx="7879180" cy="5467554"/>
          </a:xfrm>
          <a:prstGeom prst="rect">
            <a:avLst/>
          </a:prstGeom>
        </p:spPr>
      </p:pic>
      <p:pic>
        <p:nvPicPr>
          <p:cNvPr id="12" name="Picture 12"/>
          <p:cNvPicPr>
            <a:picLocks noChangeAspect="1"/>
          </p:cNvPicPr>
          <p:nvPr/>
        </p:nvPicPr>
        <p:blipFill>
          <a:blip r:embed="rId5"/>
          <a:srcRect l="3193" t="33165" r="3193"/>
          <a:stretch>
            <a:fillRect/>
          </a:stretch>
        </p:blipFill>
        <p:spPr>
          <a:xfrm>
            <a:off x="3665200" y="0"/>
            <a:ext cx="10832853" cy="51435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pic>
        <p:nvPicPr>
          <p:cNvPr id="2" name="Virginia Governor's Conference on Aging">
            <a:hlinkClick r:id="" action="ppaction://media"/>
            <a:extLst>
              <a:ext uri="{FF2B5EF4-FFF2-40B4-BE49-F238E27FC236}">
                <a16:creationId xmlns:a16="http://schemas.microsoft.com/office/drawing/2014/main" id="{D729C440-23AF-ABCC-9BA3-92FDDAA97A8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9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b="15730"/>
          <a:stretch>
            <a:fillRect/>
          </a:stretch>
        </p:blipFill>
        <p:spPr>
          <a:xfrm>
            <a:off x="0" y="0"/>
            <a:ext cx="18288000" cy="10287000"/>
          </a:xfrm>
          <a:prstGeom prst="rect">
            <a:avLst/>
          </a:prstGeom>
        </p:spPr>
      </p:pic>
      <p:sp>
        <p:nvSpPr>
          <p:cNvPr id="3" name="TextBox 3"/>
          <p:cNvSpPr txBox="1"/>
          <p:nvPr/>
        </p:nvSpPr>
        <p:spPr>
          <a:xfrm rot="-1208583">
            <a:off x="-68841" y="1571242"/>
            <a:ext cx="11265491" cy="3356679"/>
          </a:xfrm>
          <a:prstGeom prst="rect">
            <a:avLst/>
          </a:prstGeom>
        </p:spPr>
        <p:txBody>
          <a:bodyPr lIns="0" tIns="0" rIns="0" bIns="0" rtlCol="0" anchor="t">
            <a:spAutoFit/>
          </a:bodyPr>
          <a:lstStyle/>
          <a:p>
            <a:pPr algn="ctr">
              <a:lnSpc>
                <a:spcPts val="13436"/>
              </a:lnSpc>
            </a:pPr>
            <a:r>
              <a:rPr lang="en-US" sz="9597">
                <a:solidFill>
                  <a:srgbClr val="000000"/>
                </a:solidFill>
                <a:latin typeface="RoxboroughCF Bold"/>
              </a:rPr>
              <a:t>The #1 Cause of Disability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205" b="44509"/>
          <a:stretch>
            <a:fillRect/>
          </a:stretch>
        </p:blipFill>
        <p:spPr>
          <a:xfrm>
            <a:off x="0" y="0"/>
            <a:ext cx="18288000" cy="10287000"/>
          </a:xfrm>
          <a:prstGeom prst="rect">
            <a:avLst/>
          </a:prstGeom>
        </p:spPr>
      </p:pic>
      <p:sp>
        <p:nvSpPr>
          <p:cNvPr id="3" name="TextBox 3"/>
          <p:cNvSpPr txBox="1"/>
          <p:nvPr/>
        </p:nvSpPr>
        <p:spPr>
          <a:xfrm>
            <a:off x="10538188" y="576852"/>
            <a:ext cx="7646607" cy="4240723"/>
          </a:xfrm>
          <a:prstGeom prst="rect">
            <a:avLst/>
          </a:prstGeom>
        </p:spPr>
        <p:txBody>
          <a:bodyPr lIns="0" tIns="0" rIns="0" bIns="0" rtlCol="0" anchor="t">
            <a:spAutoFit/>
          </a:bodyPr>
          <a:lstStyle/>
          <a:p>
            <a:pPr algn="ctr">
              <a:lnSpc>
                <a:spcPts val="11301"/>
              </a:lnSpc>
            </a:pPr>
            <a:r>
              <a:rPr lang="en-US" sz="8072">
                <a:solidFill>
                  <a:srgbClr val="2E3564"/>
                </a:solidFill>
                <a:latin typeface="Garbata Black"/>
              </a:rPr>
              <a:t>Blood flow to brain tissue is blocked.</a:t>
            </a:r>
          </a:p>
        </p:txBody>
      </p:sp>
      <p:sp>
        <p:nvSpPr>
          <p:cNvPr id="4" name="TextBox 4"/>
          <p:cNvSpPr txBox="1"/>
          <p:nvPr/>
        </p:nvSpPr>
        <p:spPr>
          <a:xfrm>
            <a:off x="11117846" y="6816724"/>
            <a:ext cx="7066949" cy="2600326"/>
          </a:xfrm>
          <a:prstGeom prst="rect">
            <a:avLst/>
          </a:prstGeom>
        </p:spPr>
        <p:txBody>
          <a:bodyPr lIns="0" tIns="0" rIns="0" bIns="0" rtlCol="0" anchor="t">
            <a:spAutoFit/>
          </a:bodyPr>
          <a:lstStyle/>
          <a:p>
            <a:pPr algn="ctr">
              <a:lnSpc>
                <a:spcPts val="10499"/>
              </a:lnSpc>
            </a:pPr>
            <a:r>
              <a:rPr lang="en-US" sz="7499">
                <a:solidFill>
                  <a:srgbClr val="2E3564"/>
                </a:solidFill>
                <a:latin typeface="Garbata Black"/>
              </a:rPr>
              <a:t>Brain damage begins.</a:t>
            </a:r>
          </a:p>
        </p:txBody>
      </p:sp>
    </p:spTree>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ecoming Stroke Smart--General Presentation (2)">
            <a:hlinkClick r:id="" action="ppaction://media"/>
            <a:extLst>
              <a:ext uri="{FF2B5EF4-FFF2-40B4-BE49-F238E27FC236}">
                <a16:creationId xmlns:a16="http://schemas.microsoft.com/office/drawing/2014/main" id="{CE2408E9-9D17-C10A-22E2-14E3521828A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81067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ecoming Stroke Smart--General Presentation (1)">
            <a:hlinkClick r:id="" action="ppaction://media"/>
            <a:extLst>
              <a:ext uri="{FF2B5EF4-FFF2-40B4-BE49-F238E27FC236}">
                <a16:creationId xmlns:a16="http://schemas.microsoft.com/office/drawing/2014/main" id="{CD95AC88-1F61-0597-201E-76C40553E99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3703099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3"/>
          <a:srcRect l="14811" t="3984" r="10033" b="15936"/>
          <a:stretch>
            <a:fillRect/>
          </a:stretch>
        </p:blipFill>
        <p:spPr>
          <a:xfrm>
            <a:off x="3025878" y="163081"/>
            <a:ext cx="11693138" cy="9960838"/>
          </a:xfrm>
          <a:prstGeom prst="rect">
            <a:avLst/>
          </a:prstGeom>
        </p:spPr>
      </p:pic>
      <p:sp>
        <p:nvSpPr>
          <p:cNvPr id="4" name="TextBox 4"/>
          <p:cNvSpPr txBox="1"/>
          <p:nvPr/>
        </p:nvSpPr>
        <p:spPr>
          <a:xfrm>
            <a:off x="14289472" y="1137806"/>
            <a:ext cx="3421926" cy="3354110"/>
          </a:xfrm>
          <a:prstGeom prst="rect">
            <a:avLst/>
          </a:prstGeom>
        </p:spPr>
        <p:txBody>
          <a:bodyPr lIns="0" tIns="0" rIns="0" bIns="0" rtlCol="0" anchor="t">
            <a:spAutoFit/>
          </a:bodyPr>
          <a:lstStyle/>
          <a:p>
            <a:pPr algn="ctr">
              <a:lnSpc>
                <a:spcPts val="6719"/>
              </a:lnSpc>
            </a:pPr>
            <a:r>
              <a:rPr lang="en-US" sz="4800">
                <a:solidFill>
                  <a:srgbClr val="000000"/>
                </a:solidFill>
                <a:latin typeface="Open Sans"/>
              </a:rPr>
              <a:t>Weakness, paralysis, speech production</a:t>
            </a:r>
          </a:p>
        </p:txBody>
      </p:sp>
      <p:sp>
        <p:nvSpPr>
          <p:cNvPr id="5" name="TextBox 5"/>
          <p:cNvSpPr txBox="1"/>
          <p:nvPr/>
        </p:nvSpPr>
        <p:spPr>
          <a:xfrm>
            <a:off x="10008428" y="9172575"/>
            <a:ext cx="2564572" cy="811381"/>
          </a:xfrm>
          <a:prstGeom prst="rect">
            <a:avLst/>
          </a:prstGeom>
        </p:spPr>
        <p:txBody>
          <a:bodyPr wrap="square" lIns="0" tIns="0" rIns="0" bIns="0" rtlCol="0" anchor="t">
            <a:spAutoFit/>
          </a:bodyPr>
          <a:lstStyle/>
          <a:p>
            <a:pPr algn="ctr">
              <a:lnSpc>
                <a:spcPts val="6719"/>
              </a:lnSpc>
            </a:pPr>
            <a:r>
              <a:rPr lang="en-US" sz="4800" dirty="0">
                <a:solidFill>
                  <a:srgbClr val="000000"/>
                </a:solidFill>
                <a:latin typeface="Open Sans"/>
              </a:rPr>
              <a:t>Balance</a:t>
            </a:r>
          </a:p>
        </p:txBody>
      </p:sp>
      <p:sp>
        <p:nvSpPr>
          <p:cNvPr id="6" name="TextBox 6"/>
          <p:cNvSpPr txBox="1"/>
          <p:nvPr/>
        </p:nvSpPr>
        <p:spPr>
          <a:xfrm>
            <a:off x="458932" y="6314217"/>
            <a:ext cx="3900086" cy="811381"/>
          </a:xfrm>
          <a:prstGeom prst="rect">
            <a:avLst/>
          </a:prstGeom>
        </p:spPr>
        <p:txBody>
          <a:bodyPr lIns="0" tIns="0" rIns="0" bIns="0" rtlCol="0" anchor="t">
            <a:spAutoFit/>
          </a:bodyPr>
          <a:lstStyle/>
          <a:p>
            <a:pPr algn="ctr">
              <a:lnSpc>
                <a:spcPts val="6719"/>
              </a:lnSpc>
            </a:pPr>
            <a:r>
              <a:rPr lang="en-US" sz="4800">
                <a:solidFill>
                  <a:srgbClr val="000000"/>
                </a:solidFill>
                <a:latin typeface="Open Sans"/>
              </a:rPr>
              <a:t>Vision</a:t>
            </a:r>
          </a:p>
        </p:txBody>
      </p:sp>
      <p:sp>
        <p:nvSpPr>
          <p:cNvPr id="7" name="TextBox 7"/>
          <p:cNvSpPr txBox="1"/>
          <p:nvPr/>
        </p:nvSpPr>
        <p:spPr>
          <a:xfrm>
            <a:off x="-105265" y="1626837"/>
            <a:ext cx="5032761" cy="1561802"/>
          </a:xfrm>
          <a:prstGeom prst="rect">
            <a:avLst/>
          </a:prstGeom>
        </p:spPr>
        <p:txBody>
          <a:bodyPr lIns="0" tIns="0" rIns="0" bIns="0" rtlCol="0" anchor="t">
            <a:spAutoFit/>
          </a:bodyPr>
          <a:lstStyle/>
          <a:p>
            <a:pPr algn="ctr">
              <a:lnSpc>
                <a:spcPts val="6299"/>
              </a:lnSpc>
            </a:pPr>
            <a:r>
              <a:rPr lang="en-US" sz="4500">
                <a:solidFill>
                  <a:srgbClr val="000000"/>
                </a:solidFill>
                <a:latin typeface="Open Sans"/>
              </a:rPr>
              <a:t>interprets visual information</a:t>
            </a:r>
          </a:p>
        </p:txBody>
      </p:sp>
      <p:sp>
        <p:nvSpPr>
          <p:cNvPr id="8" name="TextBox 8"/>
          <p:cNvSpPr txBox="1"/>
          <p:nvPr/>
        </p:nvSpPr>
        <p:spPr>
          <a:xfrm>
            <a:off x="6268960" y="5466641"/>
            <a:ext cx="4856330" cy="1658957"/>
          </a:xfrm>
          <a:prstGeom prst="rect">
            <a:avLst/>
          </a:prstGeom>
        </p:spPr>
        <p:txBody>
          <a:bodyPr lIns="0" tIns="0" rIns="0" bIns="0" rtlCol="0" anchor="t">
            <a:spAutoFit/>
          </a:bodyPr>
          <a:lstStyle/>
          <a:p>
            <a:pPr algn="ctr">
              <a:lnSpc>
                <a:spcPts val="6719"/>
              </a:lnSpc>
            </a:pPr>
            <a:r>
              <a:rPr lang="en-US" sz="4800">
                <a:solidFill>
                  <a:srgbClr val="000000"/>
                </a:solidFill>
                <a:latin typeface="Open Sans"/>
              </a:rPr>
              <a:t>Understanding Speech</a:t>
            </a:r>
          </a:p>
        </p:txBody>
      </p:sp>
      <p:sp>
        <p:nvSpPr>
          <p:cNvPr id="9" name="TextBox 9"/>
          <p:cNvSpPr txBox="1"/>
          <p:nvPr/>
        </p:nvSpPr>
        <p:spPr>
          <a:xfrm>
            <a:off x="12916501" y="152683"/>
            <a:ext cx="3571059" cy="1193800"/>
          </a:xfrm>
          <a:prstGeom prst="rect">
            <a:avLst/>
          </a:prstGeom>
        </p:spPr>
        <p:txBody>
          <a:bodyPr wrap="square" lIns="0" tIns="0" rIns="0" bIns="0" rtlCol="0" anchor="t">
            <a:spAutoFit/>
          </a:bodyPr>
          <a:lstStyle/>
          <a:p>
            <a:pPr algn="ctr">
              <a:lnSpc>
                <a:spcPts val="9799"/>
              </a:lnSpc>
            </a:pPr>
            <a:r>
              <a:rPr lang="en-US" sz="6999" dirty="0">
                <a:solidFill>
                  <a:srgbClr val="000000"/>
                </a:solidFill>
                <a:latin typeface="Open Sans Extra Bold"/>
              </a:rPr>
              <a:t>Frontal</a:t>
            </a:r>
          </a:p>
        </p:txBody>
      </p:sp>
      <p:sp>
        <p:nvSpPr>
          <p:cNvPr id="10" name="TextBox 10"/>
          <p:cNvSpPr txBox="1"/>
          <p:nvPr/>
        </p:nvSpPr>
        <p:spPr>
          <a:xfrm>
            <a:off x="458932" y="365125"/>
            <a:ext cx="4765034" cy="1193800"/>
          </a:xfrm>
          <a:prstGeom prst="rect">
            <a:avLst/>
          </a:prstGeom>
        </p:spPr>
        <p:txBody>
          <a:bodyPr lIns="0" tIns="0" rIns="0" bIns="0" rtlCol="0" anchor="t">
            <a:spAutoFit/>
          </a:bodyPr>
          <a:lstStyle/>
          <a:p>
            <a:pPr algn="ctr">
              <a:lnSpc>
                <a:spcPts val="9799"/>
              </a:lnSpc>
            </a:pPr>
            <a:r>
              <a:rPr lang="en-US" sz="6999">
                <a:solidFill>
                  <a:srgbClr val="000000"/>
                </a:solidFill>
                <a:latin typeface="Open Sans Extra Bold"/>
              </a:rPr>
              <a:t>Parietal</a:t>
            </a:r>
          </a:p>
        </p:txBody>
      </p:sp>
      <p:sp>
        <p:nvSpPr>
          <p:cNvPr id="11" name="TextBox 11"/>
          <p:cNvSpPr txBox="1"/>
          <p:nvPr/>
        </p:nvSpPr>
        <p:spPr>
          <a:xfrm>
            <a:off x="6321400" y="4358566"/>
            <a:ext cx="4496508" cy="1193800"/>
          </a:xfrm>
          <a:prstGeom prst="rect">
            <a:avLst/>
          </a:prstGeom>
        </p:spPr>
        <p:txBody>
          <a:bodyPr lIns="0" tIns="0" rIns="0" bIns="0" rtlCol="0" anchor="t">
            <a:spAutoFit/>
          </a:bodyPr>
          <a:lstStyle/>
          <a:p>
            <a:pPr algn="ctr">
              <a:lnSpc>
                <a:spcPts val="9799"/>
              </a:lnSpc>
            </a:pPr>
            <a:r>
              <a:rPr lang="en-US" sz="6999">
                <a:solidFill>
                  <a:srgbClr val="000000"/>
                </a:solidFill>
                <a:latin typeface="Open Sans Extra Bold"/>
              </a:rPr>
              <a:t>Temporal</a:t>
            </a:r>
          </a:p>
        </p:txBody>
      </p:sp>
      <p:sp>
        <p:nvSpPr>
          <p:cNvPr id="12" name="TextBox 12"/>
          <p:cNvSpPr txBox="1"/>
          <p:nvPr/>
        </p:nvSpPr>
        <p:spPr>
          <a:xfrm>
            <a:off x="0" y="5010150"/>
            <a:ext cx="4585766" cy="1193800"/>
          </a:xfrm>
          <a:prstGeom prst="rect">
            <a:avLst/>
          </a:prstGeom>
        </p:spPr>
        <p:txBody>
          <a:bodyPr lIns="0" tIns="0" rIns="0" bIns="0" rtlCol="0" anchor="t">
            <a:spAutoFit/>
          </a:bodyPr>
          <a:lstStyle/>
          <a:p>
            <a:pPr algn="ctr">
              <a:lnSpc>
                <a:spcPts val="9799"/>
              </a:lnSpc>
            </a:pPr>
            <a:r>
              <a:rPr lang="en-US" sz="6999">
                <a:solidFill>
                  <a:srgbClr val="000000"/>
                </a:solidFill>
                <a:latin typeface="Open Sans Extra Bold"/>
              </a:rPr>
              <a:t>Occipital</a:t>
            </a:r>
          </a:p>
        </p:txBody>
      </p:sp>
      <p:sp>
        <p:nvSpPr>
          <p:cNvPr id="13" name="TextBox 13"/>
          <p:cNvSpPr txBox="1"/>
          <p:nvPr/>
        </p:nvSpPr>
        <p:spPr>
          <a:xfrm>
            <a:off x="8288981" y="8008020"/>
            <a:ext cx="5672617" cy="1193800"/>
          </a:xfrm>
          <a:prstGeom prst="rect">
            <a:avLst/>
          </a:prstGeom>
        </p:spPr>
        <p:txBody>
          <a:bodyPr lIns="0" tIns="0" rIns="0" bIns="0" rtlCol="0" anchor="t">
            <a:spAutoFit/>
          </a:bodyPr>
          <a:lstStyle/>
          <a:p>
            <a:pPr algn="ctr">
              <a:lnSpc>
                <a:spcPts val="9799"/>
              </a:lnSpc>
            </a:pPr>
            <a:r>
              <a:rPr lang="en-US" sz="6999" dirty="0">
                <a:solidFill>
                  <a:srgbClr val="000000"/>
                </a:solidFill>
                <a:latin typeface="Open Sans Extra Bold"/>
              </a:rPr>
              <a:t>Cerebellum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3"/>
          <a:srcRect/>
          <a:stretch>
            <a:fillRect/>
          </a:stretch>
        </p:blipFill>
        <p:spPr>
          <a:xfrm>
            <a:off x="12270724" y="0"/>
            <a:ext cx="6017276" cy="7220731"/>
          </a:xfrm>
          <a:prstGeom prst="rect">
            <a:avLst/>
          </a:prstGeom>
        </p:spPr>
      </p:pic>
      <p:pic>
        <p:nvPicPr>
          <p:cNvPr id="4" name="Picture 4"/>
          <p:cNvPicPr>
            <a:picLocks noChangeAspect="1"/>
          </p:cNvPicPr>
          <p:nvPr/>
        </p:nvPicPr>
        <p:blipFill>
          <a:blip r:embed="rId4"/>
          <a:srcRect/>
          <a:stretch>
            <a:fillRect/>
          </a:stretch>
        </p:blipFill>
        <p:spPr>
          <a:xfrm>
            <a:off x="0" y="0"/>
            <a:ext cx="6809990" cy="4461962"/>
          </a:xfrm>
          <a:prstGeom prst="rect">
            <a:avLst/>
          </a:prstGeom>
        </p:spPr>
      </p:pic>
      <p:pic>
        <p:nvPicPr>
          <p:cNvPr id="5" name="Picture 5"/>
          <p:cNvPicPr>
            <a:picLocks noChangeAspect="1"/>
          </p:cNvPicPr>
          <p:nvPr/>
        </p:nvPicPr>
        <p:blipFill>
          <a:blip r:embed="rId5"/>
          <a:srcRect/>
          <a:stretch>
            <a:fillRect/>
          </a:stretch>
        </p:blipFill>
        <p:spPr>
          <a:xfrm>
            <a:off x="3803831" y="4461962"/>
            <a:ext cx="9179456" cy="5825038"/>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809990" y="-373270"/>
            <a:ext cx="5460734" cy="4835232"/>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2774754" y="4461962"/>
            <a:ext cx="6578585" cy="5825038"/>
          </a:xfrm>
          <a:prstGeom prst="rect">
            <a:avLst/>
          </a:prstGeom>
        </p:spPr>
      </p:pic>
      <p:pic>
        <p:nvPicPr>
          <p:cNvPr id="8" name="Picture 8"/>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0800000">
            <a:off x="12983287" y="7220731"/>
            <a:ext cx="5304713" cy="469708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1500"/>
                                        <p:tgtEl>
                                          <p:spTgt spid="4"/>
                                        </p:tgtEl>
                                      </p:cBhvr>
                                    </p:animEffect>
                                  </p:childTnLst>
                                </p:cTn>
                              </p:par>
                              <p:par>
                                <p:cTn id="8" presetID="8" presetClass="entr" presetSubtype="32" fill="hold" nodeType="withEffect">
                                  <p:stCondLst>
                                    <p:cond delay="1250"/>
                                  </p:stCondLst>
                                  <p:childTnLst>
                                    <p:set>
                                      <p:cBhvr>
                                        <p:cTn id="9" dur="1" fill="hold">
                                          <p:stCondLst>
                                            <p:cond delay="0"/>
                                          </p:stCondLst>
                                        </p:cTn>
                                        <p:tgtEl>
                                          <p:spTgt spid="5"/>
                                        </p:tgtEl>
                                        <p:attrNameLst>
                                          <p:attrName>style.visibility</p:attrName>
                                        </p:attrNameLst>
                                      </p:cBhvr>
                                      <p:to>
                                        <p:strVal val="visible"/>
                                      </p:to>
                                    </p:set>
                                    <p:animEffect transition="in" filter="diamond(out)">
                                      <p:cBhvr>
                                        <p:cTn id="10" dur="1500"/>
                                        <p:tgtEl>
                                          <p:spTgt spid="5"/>
                                        </p:tgtEl>
                                      </p:cBhvr>
                                    </p:animEffect>
                                  </p:childTnLst>
                                </p:cTn>
                              </p:par>
                              <p:par>
                                <p:cTn id="11" presetID="4" presetClass="entr" presetSubtype="32" fill="hold" nodeType="withEffect">
                                  <p:stCondLst>
                                    <p:cond delay="2750"/>
                                  </p:stCondLst>
                                  <p:childTnLst>
                                    <p:set>
                                      <p:cBhvr>
                                        <p:cTn id="12" dur="1" fill="hold">
                                          <p:stCondLst>
                                            <p:cond delay="0"/>
                                          </p:stCondLst>
                                        </p:cTn>
                                        <p:tgtEl>
                                          <p:spTgt spid="3"/>
                                        </p:tgtEl>
                                        <p:attrNameLst>
                                          <p:attrName>style.visibility</p:attrName>
                                        </p:attrNameLst>
                                      </p:cBhvr>
                                      <p:to>
                                        <p:strVal val="visible"/>
                                      </p:to>
                                    </p:set>
                                    <p:animEffect transition="in" filter="box(out)">
                                      <p:cBhvr>
                                        <p:cTn id="13"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4"/>
          <a:srcRect t="13588" b="13588"/>
          <a:stretch>
            <a:fillRect/>
          </a:stretch>
        </p:blipFill>
        <p:spPr>
          <a:xfrm>
            <a:off x="9144000" y="83957"/>
            <a:ext cx="9144000" cy="10203043"/>
          </a:xfrm>
          <a:prstGeom prst="rect">
            <a:avLst/>
          </a:prstGeom>
        </p:spPr>
      </p:pic>
      <p:sp>
        <p:nvSpPr>
          <p:cNvPr id="4" name="TextBox 4"/>
          <p:cNvSpPr txBox="1"/>
          <p:nvPr/>
        </p:nvSpPr>
        <p:spPr>
          <a:xfrm>
            <a:off x="620909" y="515161"/>
            <a:ext cx="6968430" cy="8722214"/>
          </a:xfrm>
          <a:prstGeom prst="rect">
            <a:avLst/>
          </a:prstGeom>
        </p:spPr>
        <p:txBody>
          <a:bodyPr lIns="0" tIns="0" rIns="0" bIns="0" rtlCol="0" anchor="t">
            <a:spAutoFit/>
          </a:bodyPr>
          <a:lstStyle/>
          <a:p>
            <a:pPr algn="ctr">
              <a:lnSpc>
                <a:spcPts val="23248"/>
              </a:lnSpc>
            </a:pPr>
            <a:r>
              <a:rPr lang="en-US" sz="16605">
                <a:solidFill>
                  <a:srgbClr val="2E3564"/>
                </a:solidFill>
                <a:latin typeface="Noto Serif Bold Italics"/>
              </a:rPr>
              <a:t>Spot </a:t>
            </a:r>
          </a:p>
          <a:p>
            <a:pPr algn="ctr">
              <a:lnSpc>
                <a:spcPts val="23248"/>
              </a:lnSpc>
            </a:pPr>
            <a:r>
              <a:rPr lang="en-US" sz="16605">
                <a:solidFill>
                  <a:srgbClr val="2E3564"/>
                </a:solidFill>
                <a:latin typeface="Noto Serif Bold Italics"/>
              </a:rPr>
              <a:t>a </a:t>
            </a:r>
          </a:p>
          <a:p>
            <a:pPr algn="ctr">
              <a:lnSpc>
                <a:spcPts val="23248"/>
              </a:lnSpc>
            </a:pPr>
            <a:r>
              <a:rPr lang="en-US" sz="16605">
                <a:solidFill>
                  <a:srgbClr val="2E3564"/>
                </a:solidFill>
                <a:latin typeface="Noto Serif Bold Italics"/>
              </a:rPr>
              <a:t>Stroke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111" r="111"/>
          <a:stretch>
            <a:fillRect/>
          </a:stretch>
        </p:blipFill>
        <p:spPr>
          <a:xfrm>
            <a:off x="0" y="0"/>
            <a:ext cx="18288000" cy="10287000"/>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289645" y="0"/>
            <a:ext cx="15263510" cy="4426418"/>
          </a:xfrm>
          <a:prstGeom prst="rect">
            <a:avLst/>
          </a:prstGeom>
        </p:spPr>
      </p:pic>
      <p:pic>
        <p:nvPicPr>
          <p:cNvPr id="4" name="Picture 4"/>
          <p:cNvPicPr>
            <a:picLocks noChangeAspect="1"/>
          </p:cNvPicPr>
          <p:nvPr/>
        </p:nvPicPr>
        <p:blipFill>
          <a:blip r:embed="rId5"/>
          <a:srcRect/>
          <a:stretch>
            <a:fillRect/>
          </a:stretch>
        </p:blipFill>
        <p:spPr>
          <a:xfrm>
            <a:off x="355574" y="3039828"/>
            <a:ext cx="17576852" cy="7247172"/>
          </a:xfrm>
          <a:prstGeom prst="rect">
            <a:avLst/>
          </a:prstGeom>
        </p:spPr>
      </p:pic>
      <p:sp>
        <p:nvSpPr>
          <p:cNvPr id="5" name="TextBox 5"/>
          <p:cNvSpPr txBox="1"/>
          <p:nvPr/>
        </p:nvSpPr>
        <p:spPr>
          <a:xfrm>
            <a:off x="583499" y="-42219"/>
            <a:ext cx="16675801" cy="2736851"/>
          </a:xfrm>
          <a:prstGeom prst="rect">
            <a:avLst/>
          </a:prstGeom>
        </p:spPr>
        <p:txBody>
          <a:bodyPr lIns="0" tIns="0" rIns="0" bIns="0" rtlCol="0" anchor="t">
            <a:spAutoFit/>
          </a:bodyPr>
          <a:lstStyle/>
          <a:p>
            <a:pPr algn="ctr">
              <a:lnSpc>
                <a:spcPts val="22399"/>
              </a:lnSpc>
            </a:pPr>
            <a:r>
              <a:rPr lang="en-US" sz="15999">
                <a:solidFill>
                  <a:srgbClr val="2E3564"/>
                </a:solidFill>
                <a:latin typeface="Noto Serif Bold Italics"/>
              </a:rPr>
              <a:t>Spot a Stroke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000805" y="0"/>
            <a:ext cx="10424426" cy="1615827"/>
          </a:xfrm>
          <a:prstGeom prst="rect">
            <a:avLst/>
          </a:prstGeom>
        </p:spPr>
        <p:txBody>
          <a:bodyPr wrap="square" lIns="0" tIns="0" rIns="0" bIns="0" rtlCol="0" anchor="t">
            <a:prstTxWarp prst="textWave4">
              <a:avLst/>
            </a:prstTxWarp>
            <a:spAutoFit/>
          </a:bodyPr>
          <a:lstStyle/>
          <a:p>
            <a:pPr algn="ctr">
              <a:lnSpc>
                <a:spcPts val="12599"/>
              </a:lnSpc>
            </a:pPr>
            <a:r>
              <a:rPr lang="en-US" sz="11000" dirty="0">
                <a:solidFill>
                  <a:srgbClr val="000000"/>
                </a:solidFill>
                <a:effectLst>
                  <a:outerShdw blurRad="50800" dist="50800" dir="5400000" algn="ctr" rotWithShape="0">
                    <a:schemeClr val="bg2">
                      <a:lumMod val="10000"/>
                    </a:schemeClr>
                  </a:outerShdw>
                </a:effectLst>
                <a:latin typeface="Open Sans Bold" panose="020B0806030504020204" charset="0"/>
                <a:ea typeface="Open Sans Bold" panose="020B0806030504020204" charset="0"/>
                <a:cs typeface="Open Sans Bold" panose="020B0806030504020204" charset="0"/>
              </a:rPr>
              <a:t>Spot a Stroke!</a:t>
            </a:r>
          </a:p>
        </p:txBody>
      </p:sp>
      <p:sp>
        <p:nvSpPr>
          <p:cNvPr id="3" name="TextBox 3"/>
          <p:cNvSpPr txBox="1"/>
          <p:nvPr/>
        </p:nvSpPr>
        <p:spPr>
          <a:xfrm>
            <a:off x="1" y="5381625"/>
            <a:ext cx="18040694" cy="1123577"/>
          </a:xfrm>
          <a:prstGeom prst="rect">
            <a:avLst/>
          </a:prstGeom>
        </p:spPr>
        <p:txBody>
          <a:bodyPr wrap="square" lIns="0" tIns="0" rIns="0" bIns="0" rtlCol="0" anchor="t">
            <a:spAutoFit/>
          </a:bodyPr>
          <a:lstStyle/>
          <a:p>
            <a:pPr algn="ctr">
              <a:lnSpc>
                <a:spcPts val="9099"/>
              </a:lnSpc>
              <a:spcBef>
                <a:spcPct val="0"/>
              </a:spcBef>
            </a:pPr>
            <a:r>
              <a:rPr lang="en-US" sz="7500" dirty="0">
                <a:solidFill>
                  <a:srgbClr val="004AAD"/>
                </a:solidFill>
                <a:latin typeface="Open Sans Extra Bold"/>
              </a:rPr>
              <a:t>Body weakness on one or both sides </a:t>
            </a:r>
          </a:p>
        </p:txBody>
      </p:sp>
      <p:sp>
        <p:nvSpPr>
          <p:cNvPr id="4" name="TextBox 4"/>
          <p:cNvSpPr txBox="1"/>
          <p:nvPr/>
        </p:nvSpPr>
        <p:spPr>
          <a:xfrm>
            <a:off x="10058400" y="4041774"/>
            <a:ext cx="7982295" cy="1123577"/>
          </a:xfrm>
          <a:prstGeom prst="rect">
            <a:avLst/>
          </a:prstGeom>
        </p:spPr>
        <p:txBody>
          <a:bodyPr wrap="square" lIns="0" tIns="0" rIns="0" bIns="0" rtlCol="0" anchor="t">
            <a:spAutoFit/>
          </a:bodyPr>
          <a:lstStyle/>
          <a:p>
            <a:pPr algn="ctr">
              <a:lnSpc>
                <a:spcPts val="9099"/>
              </a:lnSpc>
              <a:spcBef>
                <a:spcPct val="0"/>
              </a:spcBef>
            </a:pPr>
            <a:r>
              <a:rPr lang="en-US" sz="7500" dirty="0">
                <a:solidFill>
                  <a:srgbClr val="FF1616"/>
                </a:solidFill>
                <a:latin typeface="Open Sans Extra Bold"/>
              </a:rPr>
              <a:t>Facial drooping</a:t>
            </a:r>
          </a:p>
        </p:txBody>
      </p:sp>
      <p:sp>
        <p:nvSpPr>
          <p:cNvPr id="5" name="TextBox 5"/>
          <p:cNvSpPr txBox="1"/>
          <p:nvPr/>
        </p:nvSpPr>
        <p:spPr>
          <a:xfrm>
            <a:off x="2510180" y="2700373"/>
            <a:ext cx="13110819" cy="1123577"/>
          </a:xfrm>
          <a:prstGeom prst="rect">
            <a:avLst/>
          </a:prstGeom>
        </p:spPr>
        <p:txBody>
          <a:bodyPr wrap="square" lIns="0" tIns="0" rIns="0" bIns="0" rtlCol="0" anchor="t">
            <a:spAutoFit/>
          </a:bodyPr>
          <a:lstStyle/>
          <a:p>
            <a:pPr algn="ctr">
              <a:lnSpc>
                <a:spcPts val="9099"/>
              </a:lnSpc>
              <a:spcBef>
                <a:spcPct val="0"/>
              </a:spcBef>
            </a:pPr>
            <a:r>
              <a:rPr lang="en-US" sz="7500" dirty="0">
                <a:solidFill>
                  <a:srgbClr val="D103D1"/>
                </a:solidFill>
                <a:latin typeface="Open Sans Extra Bold"/>
              </a:rPr>
              <a:t>Loss of balance/dizziness</a:t>
            </a:r>
          </a:p>
        </p:txBody>
      </p:sp>
      <p:sp>
        <p:nvSpPr>
          <p:cNvPr id="6" name="TextBox 6"/>
          <p:cNvSpPr txBox="1"/>
          <p:nvPr/>
        </p:nvSpPr>
        <p:spPr>
          <a:xfrm>
            <a:off x="229508" y="4041774"/>
            <a:ext cx="7469708" cy="1123577"/>
          </a:xfrm>
          <a:prstGeom prst="rect">
            <a:avLst/>
          </a:prstGeom>
        </p:spPr>
        <p:txBody>
          <a:bodyPr lIns="0" tIns="0" rIns="0" bIns="0" rtlCol="0" anchor="t">
            <a:spAutoFit/>
          </a:bodyPr>
          <a:lstStyle/>
          <a:p>
            <a:pPr algn="ctr">
              <a:lnSpc>
                <a:spcPts val="9099"/>
              </a:lnSpc>
              <a:spcBef>
                <a:spcPct val="0"/>
              </a:spcBef>
            </a:pPr>
            <a:r>
              <a:rPr lang="en-US" sz="7500">
                <a:solidFill>
                  <a:srgbClr val="FF914D"/>
                </a:solidFill>
                <a:latin typeface="Open Sans Extra Bold"/>
              </a:rPr>
              <a:t>Vision changes</a:t>
            </a:r>
          </a:p>
        </p:txBody>
      </p:sp>
      <p:sp>
        <p:nvSpPr>
          <p:cNvPr id="7" name="TextBox 7"/>
          <p:cNvSpPr txBox="1"/>
          <p:nvPr/>
        </p:nvSpPr>
        <p:spPr>
          <a:xfrm>
            <a:off x="4802911" y="1731397"/>
            <a:ext cx="8546489" cy="887021"/>
          </a:xfrm>
          <a:prstGeom prst="rect">
            <a:avLst/>
          </a:prstGeom>
        </p:spPr>
        <p:txBody>
          <a:bodyPr lIns="0" tIns="0" rIns="0" bIns="0" rtlCol="0" anchor="t">
            <a:spAutoFit/>
          </a:bodyPr>
          <a:lstStyle/>
          <a:p>
            <a:pPr marL="0" lvl="0" indent="0" algn="ctr">
              <a:lnSpc>
                <a:spcPts val="7279"/>
              </a:lnSpc>
              <a:spcBef>
                <a:spcPct val="0"/>
              </a:spcBef>
            </a:pPr>
            <a:r>
              <a:rPr lang="en-US" sz="5199" u="none" dirty="0">
                <a:solidFill>
                  <a:srgbClr val="000000"/>
                </a:solidFill>
                <a:highlight>
                  <a:srgbClr val="FFFF00"/>
                </a:highlight>
                <a:latin typeface="Open Sans"/>
              </a:rPr>
              <a:t>Sudden, Unexplained Signs</a:t>
            </a:r>
          </a:p>
        </p:txBody>
      </p:sp>
      <p:sp>
        <p:nvSpPr>
          <p:cNvPr id="8" name="TextBox 8"/>
          <p:cNvSpPr txBox="1"/>
          <p:nvPr/>
        </p:nvSpPr>
        <p:spPr>
          <a:xfrm>
            <a:off x="1802157" y="6770883"/>
            <a:ext cx="14821721" cy="2290563"/>
          </a:xfrm>
          <a:prstGeom prst="rect">
            <a:avLst/>
          </a:prstGeom>
        </p:spPr>
        <p:txBody>
          <a:bodyPr lIns="0" tIns="0" rIns="0" bIns="0" rtlCol="0" anchor="t">
            <a:spAutoFit/>
          </a:bodyPr>
          <a:lstStyle/>
          <a:p>
            <a:pPr marL="0" lvl="0" indent="0" algn="ctr">
              <a:lnSpc>
                <a:spcPts val="9099"/>
              </a:lnSpc>
              <a:spcBef>
                <a:spcPct val="0"/>
              </a:spcBef>
            </a:pPr>
            <a:r>
              <a:rPr lang="en-US" sz="7500" dirty="0">
                <a:solidFill>
                  <a:srgbClr val="008000"/>
                </a:solidFill>
                <a:latin typeface="Open Sans Extra Bold"/>
              </a:rPr>
              <a:t>Difficulty understanding or forming words</a:t>
            </a:r>
          </a:p>
        </p:txBody>
      </p:sp>
      <p:sp>
        <p:nvSpPr>
          <p:cNvPr id="9" name="TextBox 9"/>
          <p:cNvSpPr txBox="1"/>
          <p:nvPr/>
        </p:nvSpPr>
        <p:spPr>
          <a:xfrm>
            <a:off x="5370106" y="9327127"/>
            <a:ext cx="7685821" cy="887021"/>
          </a:xfrm>
          <a:prstGeom prst="rect">
            <a:avLst/>
          </a:prstGeom>
        </p:spPr>
        <p:txBody>
          <a:bodyPr lIns="0" tIns="0" rIns="0" bIns="0" rtlCol="0" anchor="t">
            <a:spAutoFit/>
          </a:bodyPr>
          <a:lstStyle/>
          <a:p>
            <a:pPr marL="0" lvl="0" indent="0" algn="ctr">
              <a:lnSpc>
                <a:spcPts val="7279"/>
              </a:lnSpc>
              <a:spcBef>
                <a:spcPct val="0"/>
              </a:spcBef>
            </a:pPr>
            <a:r>
              <a:rPr lang="en-US" sz="5199" u="none" dirty="0">
                <a:solidFill>
                  <a:srgbClr val="000000"/>
                </a:solidFill>
                <a:highlight>
                  <a:srgbClr val="FFFF00"/>
                </a:highlight>
                <a:latin typeface="Open Sans"/>
              </a:rPr>
              <a:t>Signs can Start and Stop</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3"/>
          <a:srcRect/>
          <a:stretch>
            <a:fillRect/>
          </a:stretch>
        </p:blipFill>
        <p:spPr>
          <a:xfrm>
            <a:off x="8092841" y="-969761"/>
            <a:ext cx="9981089" cy="8229600"/>
          </a:xfrm>
          <a:prstGeom prst="rect">
            <a:avLst/>
          </a:prstGeom>
        </p:spPr>
      </p:pic>
      <p:pic>
        <p:nvPicPr>
          <p:cNvPr id="4" name="Picture 4"/>
          <p:cNvPicPr>
            <a:picLocks noChangeAspect="1"/>
          </p:cNvPicPr>
          <p:nvPr/>
        </p:nvPicPr>
        <p:blipFill>
          <a:blip r:embed="rId4"/>
          <a:srcRect l="16928" t="34561" r="16352" b="27660"/>
          <a:stretch>
            <a:fillRect/>
          </a:stretch>
        </p:blipFill>
        <p:spPr>
          <a:xfrm>
            <a:off x="4653648" y="5143500"/>
            <a:ext cx="13634352" cy="5143500"/>
          </a:xfrm>
          <a:prstGeom prst="rect">
            <a:avLst/>
          </a:prstGeom>
        </p:spPr>
      </p:pic>
      <p:pic>
        <p:nvPicPr>
          <p:cNvPr id="5" name="Picture 5"/>
          <p:cNvPicPr>
            <a:picLocks noChangeAspect="1"/>
          </p:cNvPicPr>
          <p:nvPr/>
        </p:nvPicPr>
        <p:blipFill>
          <a:blip r:embed="rId5"/>
          <a:srcRect l="39184" t="33615" r="20737" b="27639"/>
          <a:stretch>
            <a:fillRect/>
          </a:stretch>
        </p:blipFill>
        <p:spPr>
          <a:xfrm>
            <a:off x="0" y="0"/>
            <a:ext cx="7985714" cy="5143500"/>
          </a:xfrm>
          <a:prstGeom prst="rect">
            <a:avLst/>
          </a:prstGeom>
        </p:spPr>
      </p:pic>
      <p:grpSp>
        <p:nvGrpSpPr>
          <p:cNvPr id="6" name="Group 6"/>
          <p:cNvGrpSpPr/>
          <p:nvPr/>
        </p:nvGrpSpPr>
        <p:grpSpPr>
          <a:xfrm>
            <a:off x="-3199049" y="5143500"/>
            <a:ext cx="7858227" cy="6452004"/>
            <a:chOff x="0" y="0"/>
            <a:chExt cx="1059992" cy="870308"/>
          </a:xfrm>
        </p:grpSpPr>
        <p:sp>
          <p:nvSpPr>
            <p:cNvPr id="7" name="Freeform 7"/>
            <p:cNvSpPr/>
            <p:nvPr/>
          </p:nvSpPr>
          <p:spPr>
            <a:xfrm>
              <a:off x="0" y="0"/>
              <a:ext cx="1059992" cy="870308"/>
            </a:xfrm>
            <a:custGeom>
              <a:avLst/>
              <a:gdLst/>
              <a:ahLst/>
              <a:cxnLst/>
              <a:rect l="l" t="t" r="r" b="b"/>
              <a:pathLst>
                <a:path w="1059992" h="870308">
                  <a:moveTo>
                    <a:pt x="529996" y="0"/>
                  </a:moveTo>
                  <a:lnTo>
                    <a:pt x="1059992" y="435154"/>
                  </a:lnTo>
                  <a:lnTo>
                    <a:pt x="529996" y="870308"/>
                  </a:lnTo>
                  <a:lnTo>
                    <a:pt x="0" y="435154"/>
                  </a:lnTo>
                  <a:lnTo>
                    <a:pt x="529996" y="0"/>
                  </a:lnTo>
                  <a:close/>
                </a:path>
              </a:pathLst>
            </a:custGeom>
            <a:solidFill>
              <a:srgbClr val="7BD6C0"/>
            </a:solidFill>
          </p:spPr>
        </p:sp>
        <p:sp>
          <p:nvSpPr>
            <p:cNvPr id="8" name="TextBox 8"/>
            <p:cNvSpPr txBox="1"/>
            <p:nvPr/>
          </p:nvSpPr>
          <p:spPr>
            <a:xfrm>
              <a:off x="139700" y="101600"/>
              <a:ext cx="533400" cy="571500"/>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536934" y="1287157"/>
            <a:ext cx="1283643" cy="2581275"/>
          </a:xfrm>
          <a:prstGeom prst="rect">
            <a:avLst/>
          </a:prstGeom>
        </p:spPr>
        <p:txBody>
          <a:bodyPr lIns="0" tIns="0" rIns="0" bIns="0" rtlCol="0" anchor="t">
            <a:spAutoFit/>
          </a:bodyPr>
          <a:lstStyle/>
          <a:p>
            <a:pPr algn="ctr">
              <a:lnSpc>
                <a:spcPts val="21000"/>
              </a:lnSpc>
            </a:pPr>
            <a:r>
              <a:rPr lang="en-US" sz="15000" dirty="0">
                <a:solidFill>
                  <a:srgbClr val="000000"/>
                </a:solidFill>
                <a:latin typeface="Open Sans Extra Bold"/>
              </a:rPr>
              <a:t>B</a:t>
            </a:r>
          </a:p>
        </p:txBody>
      </p:sp>
      <p:sp>
        <p:nvSpPr>
          <p:cNvPr id="10" name="TextBox 10"/>
          <p:cNvSpPr txBox="1"/>
          <p:nvPr/>
        </p:nvSpPr>
        <p:spPr>
          <a:xfrm>
            <a:off x="5403262" y="1309274"/>
            <a:ext cx="1045518" cy="2581275"/>
          </a:xfrm>
          <a:prstGeom prst="rect">
            <a:avLst/>
          </a:prstGeom>
        </p:spPr>
        <p:txBody>
          <a:bodyPr lIns="0" tIns="0" rIns="0" bIns="0" rtlCol="0" anchor="t">
            <a:spAutoFit/>
          </a:bodyPr>
          <a:lstStyle/>
          <a:p>
            <a:pPr algn="ctr">
              <a:lnSpc>
                <a:spcPts val="21000"/>
              </a:lnSpc>
            </a:pPr>
            <a:r>
              <a:rPr lang="en-US" sz="15000" dirty="0">
                <a:solidFill>
                  <a:srgbClr val="000000"/>
                </a:solidFill>
                <a:latin typeface="Open Sans Extra Bold"/>
              </a:rPr>
              <a:t>E</a:t>
            </a:r>
          </a:p>
        </p:txBody>
      </p:sp>
      <p:sp>
        <p:nvSpPr>
          <p:cNvPr id="11" name="TextBox 11"/>
          <p:cNvSpPr txBox="1"/>
          <p:nvPr/>
        </p:nvSpPr>
        <p:spPr>
          <a:xfrm>
            <a:off x="6097453" y="6464188"/>
            <a:ext cx="1083655" cy="2581275"/>
          </a:xfrm>
          <a:prstGeom prst="rect">
            <a:avLst/>
          </a:prstGeom>
        </p:spPr>
        <p:txBody>
          <a:bodyPr lIns="0" tIns="0" rIns="0" bIns="0" rtlCol="0" anchor="t">
            <a:spAutoFit/>
          </a:bodyPr>
          <a:lstStyle/>
          <a:p>
            <a:pPr algn="ctr">
              <a:lnSpc>
                <a:spcPts val="21000"/>
              </a:lnSpc>
            </a:pPr>
            <a:r>
              <a:rPr lang="en-US" sz="15000">
                <a:solidFill>
                  <a:srgbClr val="000000"/>
                </a:solidFill>
                <a:latin typeface="Open Sans Extra Bold Italics"/>
              </a:rPr>
              <a:t>F</a:t>
            </a:r>
          </a:p>
        </p:txBody>
      </p:sp>
      <p:sp>
        <p:nvSpPr>
          <p:cNvPr id="12" name="TextBox 12"/>
          <p:cNvSpPr txBox="1"/>
          <p:nvPr/>
        </p:nvSpPr>
        <p:spPr>
          <a:xfrm>
            <a:off x="9193856" y="6429756"/>
            <a:ext cx="1287363" cy="2581275"/>
          </a:xfrm>
          <a:prstGeom prst="rect">
            <a:avLst/>
          </a:prstGeom>
        </p:spPr>
        <p:txBody>
          <a:bodyPr lIns="0" tIns="0" rIns="0" bIns="0" rtlCol="0" anchor="t">
            <a:spAutoFit/>
          </a:bodyPr>
          <a:lstStyle/>
          <a:p>
            <a:pPr algn="ctr">
              <a:lnSpc>
                <a:spcPts val="21000"/>
              </a:lnSpc>
            </a:pPr>
            <a:r>
              <a:rPr lang="en-US" sz="15000">
                <a:solidFill>
                  <a:srgbClr val="000000"/>
                </a:solidFill>
                <a:latin typeface="Open Sans Extra Bold Italics"/>
              </a:rPr>
              <a:t>A</a:t>
            </a:r>
          </a:p>
        </p:txBody>
      </p:sp>
      <p:sp>
        <p:nvSpPr>
          <p:cNvPr id="13" name="TextBox 13"/>
          <p:cNvSpPr txBox="1"/>
          <p:nvPr/>
        </p:nvSpPr>
        <p:spPr>
          <a:xfrm>
            <a:off x="12415119" y="6464188"/>
            <a:ext cx="1043657" cy="2581275"/>
          </a:xfrm>
          <a:prstGeom prst="rect">
            <a:avLst/>
          </a:prstGeom>
        </p:spPr>
        <p:txBody>
          <a:bodyPr lIns="0" tIns="0" rIns="0" bIns="0" rtlCol="0" anchor="t">
            <a:spAutoFit/>
          </a:bodyPr>
          <a:lstStyle/>
          <a:p>
            <a:pPr algn="ctr">
              <a:lnSpc>
                <a:spcPts val="21000"/>
              </a:lnSpc>
            </a:pPr>
            <a:r>
              <a:rPr lang="en-US" sz="15000">
                <a:solidFill>
                  <a:srgbClr val="000000"/>
                </a:solidFill>
                <a:latin typeface="Open Sans Extra Bold Italics"/>
              </a:rPr>
              <a:t>S</a:t>
            </a:r>
          </a:p>
        </p:txBody>
      </p:sp>
      <p:sp>
        <p:nvSpPr>
          <p:cNvPr id="14" name="TextBox 14"/>
          <p:cNvSpPr txBox="1"/>
          <p:nvPr/>
        </p:nvSpPr>
        <p:spPr>
          <a:xfrm>
            <a:off x="15620951" y="6464188"/>
            <a:ext cx="1051099" cy="2581275"/>
          </a:xfrm>
          <a:prstGeom prst="rect">
            <a:avLst/>
          </a:prstGeom>
        </p:spPr>
        <p:txBody>
          <a:bodyPr lIns="0" tIns="0" rIns="0" bIns="0" rtlCol="0" anchor="t">
            <a:spAutoFit/>
          </a:bodyPr>
          <a:lstStyle/>
          <a:p>
            <a:pPr algn="ctr">
              <a:lnSpc>
                <a:spcPts val="21000"/>
              </a:lnSpc>
            </a:pPr>
            <a:r>
              <a:rPr lang="en-US" sz="15000">
                <a:solidFill>
                  <a:srgbClr val="000000"/>
                </a:solidFill>
                <a:latin typeface="Open Sans Extra Bold Italics"/>
              </a:rPr>
              <a:t>T</a:t>
            </a:r>
          </a:p>
        </p:txBody>
      </p:sp>
      <p:sp>
        <p:nvSpPr>
          <p:cNvPr id="15" name="TextBox 15"/>
          <p:cNvSpPr txBox="1"/>
          <p:nvPr/>
        </p:nvSpPr>
        <p:spPr>
          <a:xfrm>
            <a:off x="838200" y="320824"/>
            <a:ext cx="2630615" cy="863488"/>
          </a:xfrm>
          <a:prstGeom prst="rect">
            <a:avLst/>
          </a:prstGeom>
        </p:spPr>
        <p:txBody>
          <a:bodyPr wrap="square" lIns="0" tIns="0" rIns="0" bIns="0" rtlCol="0" anchor="t">
            <a:spAutoFit/>
          </a:bodyPr>
          <a:lstStyle/>
          <a:p>
            <a:pPr algn="ctr">
              <a:lnSpc>
                <a:spcPts val="7000"/>
              </a:lnSpc>
            </a:pPr>
            <a:r>
              <a:rPr lang="en-US" sz="5000" dirty="0">
                <a:solidFill>
                  <a:srgbClr val="000000"/>
                </a:solidFill>
                <a:latin typeface="Open Sans Light Bold"/>
              </a:rPr>
              <a:t>Balance</a:t>
            </a:r>
          </a:p>
        </p:txBody>
      </p:sp>
      <p:sp>
        <p:nvSpPr>
          <p:cNvPr id="16" name="TextBox 16"/>
          <p:cNvSpPr txBox="1"/>
          <p:nvPr/>
        </p:nvSpPr>
        <p:spPr>
          <a:xfrm>
            <a:off x="5257800" y="320824"/>
            <a:ext cx="1514030" cy="863488"/>
          </a:xfrm>
          <a:prstGeom prst="rect">
            <a:avLst/>
          </a:prstGeom>
        </p:spPr>
        <p:txBody>
          <a:bodyPr wrap="square" lIns="0" tIns="0" rIns="0" bIns="0" rtlCol="0" anchor="t">
            <a:spAutoFit/>
          </a:bodyPr>
          <a:lstStyle/>
          <a:p>
            <a:pPr algn="ctr">
              <a:lnSpc>
                <a:spcPts val="7000"/>
              </a:lnSpc>
            </a:pPr>
            <a:r>
              <a:rPr lang="en-US" sz="5000" dirty="0">
                <a:solidFill>
                  <a:srgbClr val="000000"/>
                </a:solidFill>
                <a:latin typeface="Open Sans Light Bold"/>
              </a:rPr>
              <a:t>Eyes</a:t>
            </a:r>
          </a:p>
        </p:txBody>
      </p:sp>
      <p:sp>
        <p:nvSpPr>
          <p:cNvPr id="17" name="TextBox 17"/>
          <p:cNvSpPr txBox="1"/>
          <p:nvPr/>
        </p:nvSpPr>
        <p:spPr>
          <a:xfrm>
            <a:off x="6097453" y="5391150"/>
            <a:ext cx="1374800" cy="863488"/>
          </a:xfrm>
          <a:prstGeom prst="rect">
            <a:avLst/>
          </a:prstGeom>
        </p:spPr>
        <p:txBody>
          <a:bodyPr lIns="0" tIns="0" rIns="0" bIns="0" rtlCol="0" anchor="t">
            <a:spAutoFit/>
          </a:bodyPr>
          <a:lstStyle/>
          <a:p>
            <a:pPr algn="ctr">
              <a:lnSpc>
                <a:spcPts val="7000"/>
              </a:lnSpc>
            </a:pPr>
            <a:r>
              <a:rPr lang="en-US" sz="5000">
                <a:solidFill>
                  <a:srgbClr val="000000"/>
                </a:solidFill>
                <a:latin typeface="Open Sans Light Bold Italics"/>
              </a:rPr>
              <a:t>Face</a:t>
            </a:r>
          </a:p>
        </p:txBody>
      </p:sp>
      <p:sp>
        <p:nvSpPr>
          <p:cNvPr id="18" name="TextBox 18"/>
          <p:cNvSpPr txBox="1"/>
          <p:nvPr/>
        </p:nvSpPr>
        <p:spPr>
          <a:xfrm>
            <a:off x="9067073" y="5356718"/>
            <a:ext cx="1540929" cy="863488"/>
          </a:xfrm>
          <a:prstGeom prst="rect">
            <a:avLst/>
          </a:prstGeom>
        </p:spPr>
        <p:txBody>
          <a:bodyPr lIns="0" tIns="0" rIns="0" bIns="0" rtlCol="0" anchor="t">
            <a:spAutoFit/>
          </a:bodyPr>
          <a:lstStyle/>
          <a:p>
            <a:pPr algn="ctr">
              <a:lnSpc>
                <a:spcPts val="7000"/>
              </a:lnSpc>
            </a:pPr>
            <a:r>
              <a:rPr lang="en-US" sz="5000">
                <a:solidFill>
                  <a:srgbClr val="000000"/>
                </a:solidFill>
                <a:latin typeface="Open Sans Light Bold Italics"/>
              </a:rPr>
              <a:t>Arms</a:t>
            </a:r>
          </a:p>
        </p:txBody>
      </p:sp>
      <p:sp>
        <p:nvSpPr>
          <p:cNvPr id="19" name="TextBox 19"/>
          <p:cNvSpPr txBox="1"/>
          <p:nvPr/>
        </p:nvSpPr>
        <p:spPr>
          <a:xfrm>
            <a:off x="12039601" y="5356718"/>
            <a:ext cx="2141658" cy="863488"/>
          </a:xfrm>
          <a:prstGeom prst="rect">
            <a:avLst/>
          </a:prstGeom>
        </p:spPr>
        <p:txBody>
          <a:bodyPr wrap="square" lIns="0" tIns="0" rIns="0" bIns="0" rtlCol="0" anchor="t">
            <a:spAutoFit/>
          </a:bodyPr>
          <a:lstStyle/>
          <a:p>
            <a:pPr algn="ctr">
              <a:lnSpc>
                <a:spcPts val="7000"/>
              </a:lnSpc>
            </a:pPr>
            <a:r>
              <a:rPr lang="en-US" sz="5000" dirty="0">
                <a:solidFill>
                  <a:srgbClr val="000000"/>
                </a:solidFill>
                <a:latin typeface="Open Sans Light Bold Italics"/>
              </a:rPr>
              <a:t>Speech</a:t>
            </a:r>
          </a:p>
        </p:txBody>
      </p:sp>
      <p:sp>
        <p:nvSpPr>
          <p:cNvPr id="20" name="TextBox 20"/>
          <p:cNvSpPr txBox="1"/>
          <p:nvPr/>
        </p:nvSpPr>
        <p:spPr>
          <a:xfrm>
            <a:off x="15468601" y="5356718"/>
            <a:ext cx="1515182" cy="863488"/>
          </a:xfrm>
          <a:prstGeom prst="rect">
            <a:avLst/>
          </a:prstGeom>
        </p:spPr>
        <p:txBody>
          <a:bodyPr wrap="square" lIns="0" tIns="0" rIns="0" bIns="0" rtlCol="0" anchor="t">
            <a:spAutoFit/>
          </a:bodyPr>
          <a:lstStyle/>
          <a:p>
            <a:pPr algn="ctr">
              <a:lnSpc>
                <a:spcPts val="7000"/>
              </a:lnSpc>
            </a:pPr>
            <a:r>
              <a:rPr lang="en-US" sz="5000" dirty="0">
                <a:solidFill>
                  <a:srgbClr val="000000"/>
                </a:solidFill>
                <a:latin typeface="Open Sans Light Bold Italics"/>
              </a:rPr>
              <a:t>Time</a:t>
            </a:r>
          </a:p>
        </p:txBody>
      </p:sp>
      <p:sp>
        <p:nvSpPr>
          <p:cNvPr id="21" name="TextBox 21"/>
          <p:cNvSpPr txBox="1"/>
          <p:nvPr/>
        </p:nvSpPr>
        <p:spPr>
          <a:xfrm>
            <a:off x="7878772" y="-200025"/>
            <a:ext cx="10409228" cy="5248275"/>
          </a:xfrm>
          <a:prstGeom prst="rect">
            <a:avLst/>
          </a:prstGeom>
        </p:spPr>
        <p:txBody>
          <a:bodyPr lIns="0" tIns="0" rIns="0" bIns="0" rtlCol="0" anchor="t">
            <a:spAutoFit/>
          </a:bodyPr>
          <a:lstStyle/>
          <a:p>
            <a:pPr algn="ctr">
              <a:lnSpc>
                <a:spcPts val="21000"/>
              </a:lnSpc>
            </a:pPr>
            <a:r>
              <a:rPr lang="en-US" sz="15000">
                <a:solidFill>
                  <a:srgbClr val="000000"/>
                </a:solidFill>
                <a:latin typeface="Open Sans Extra Bold"/>
              </a:rPr>
              <a:t>Spot A Stroke!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pic>
        <p:nvPicPr>
          <p:cNvPr id="2" name="Stacy Stroke">
            <a:hlinkClick r:id="" action="ppaction://media"/>
            <a:extLst>
              <a:ext uri="{FF2B5EF4-FFF2-40B4-BE49-F238E27FC236}">
                <a16:creationId xmlns:a16="http://schemas.microsoft.com/office/drawing/2014/main" id="{B77EC34F-AA2D-F3DA-2ED2-5250D3B91E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67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3235" b="13235"/>
          <a:stretch>
            <a:fillRect/>
          </a:stretch>
        </p:blipFill>
        <p:spPr>
          <a:xfrm>
            <a:off x="0" y="0"/>
            <a:ext cx="18288000" cy="10287000"/>
          </a:xfrm>
          <a:prstGeom prst="rect">
            <a:avLst/>
          </a:prstGeom>
        </p:spPr>
      </p:pic>
      <p:sp>
        <p:nvSpPr>
          <p:cNvPr id="3" name="TextBox 3"/>
          <p:cNvSpPr txBox="1"/>
          <p:nvPr/>
        </p:nvSpPr>
        <p:spPr>
          <a:xfrm>
            <a:off x="0" y="-171450"/>
            <a:ext cx="4824689" cy="7758429"/>
          </a:xfrm>
          <a:prstGeom prst="rect">
            <a:avLst/>
          </a:prstGeom>
        </p:spPr>
        <p:txBody>
          <a:bodyPr lIns="0" tIns="0" rIns="0" bIns="0" rtlCol="0" anchor="t">
            <a:spAutoFit/>
          </a:bodyPr>
          <a:lstStyle/>
          <a:p>
            <a:pPr algn="ctr">
              <a:lnSpc>
                <a:spcPts val="12320"/>
              </a:lnSpc>
            </a:pPr>
            <a:r>
              <a:rPr lang="en-US" sz="8800" dirty="0">
                <a:solidFill>
                  <a:srgbClr val="000000"/>
                </a:solidFill>
                <a:latin typeface="Open Sans Extra Bold"/>
              </a:rPr>
              <a:t>If you've seen one stroke,</a:t>
            </a:r>
          </a:p>
        </p:txBody>
      </p:sp>
      <p:sp>
        <p:nvSpPr>
          <p:cNvPr id="4" name="TextBox 4"/>
          <p:cNvSpPr txBox="1"/>
          <p:nvPr/>
        </p:nvSpPr>
        <p:spPr>
          <a:xfrm>
            <a:off x="13709216" y="4091267"/>
            <a:ext cx="4578784" cy="6196329"/>
          </a:xfrm>
          <a:prstGeom prst="rect">
            <a:avLst/>
          </a:prstGeom>
        </p:spPr>
        <p:txBody>
          <a:bodyPr lIns="0" tIns="0" rIns="0" bIns="0" rtlCol="0" anchor="t">
            <a:spAutoFit/>
          </a:bodyPr>
          <a:lstStyle/>
          <a:p>
            <a:pPr algn="ctr">
              <a:lnSpc>
                <a:spcPts val="12320"/>
              </a:lnSpc>
            </a:pPr>
            <a:r>
              <a:rPr lang="en-US" sz="8800" dirty="0">
                <a:solidFill>
                  <a:srgbClr val="000000"/>
                </a:solidFill>
                <a:latin typeface="Open Sans Extra Bold"/>
              </a:rPr>
              <a:t>you've seen one stroke.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 calcmode="lin" valueType="num">
                                      <p:cBhvr>
                                        <p:cTn id="9" dur="1500" fill="hold"/>
                                        <p:tgtEl>
                                          <p:spTgt spid="3"/>
                                        </p:tgtEl>
                                        <p:attrNameLst>
                                          <p:attrName>style.rotation</p:attrName>
                                        </p:attrNameLst>
                                      </p:cBhvr>
                                      <p:tavLst>
                                        <p:tav tm="0">
                                          <p:val>
                                            <p:fltVal val="90"/>
                                          </p:val>
                                        </p:tav>
                                        <p:tav tm="100000">
                                          <p:val>
                                            <p:fltVal val="0"/>
                                          </p:val>
                                        </p:tav>
                                      </p:tavLst>
                                    </p:anim>
                                    <p:animEffect transition="in" filter="fade">
                                      <p:cBhvr>
                                        <p:cTn id="10" dur="1500"/>
                                        <p:tgtEl>
                                          <p:spTgt spid="3"/>
                                        </p:tgtEl>
                                      </p:cBhvr>
                                    </p:animEffect>
                                  </p:childTnLst>
                                </p:cTn>
                              </p:par>
                              <p:par>
                                <p:cTn id="11" presetID="31" presetClass="entr" presetSubtype="0" fill="hold" grpId="0" nodeType="withEffect">
                                  <p:stCondLst>
                                    <p:cond delay="2000"/>
                                  </p:stCondLst>
                                  <p:childTnLst>
                                    <p:set>
                                      <p:cBhvr>
                                        <p:cTn id="12" dur="1" fill="hold">
                                          <p:stCondLst>
                                            <p:cond delay="0"/>
                                          </p:stCondLst>
                                        </p:cTn>
                                        <p:tgtEl>
                                          <p:spTgt spid="4"/>
                                        </p:tgtEl>
                                        <p:attrNameLst>
                                          <p:attrName>style.visibility</p:attrName>
                                        </p:attrNameLst>
                                      </p:cBhvr>
                                      <p:to>
                                        <p:strVal val="visible"/>
                                      </p:to>
                                    </p:set>
                                    <p:anim calcmode="lin" valueType="num">
                                      <p:cBhvr>
                                        <p:cTn id="13" dur="1000" fill="hold"/>
                                        <p:tgtEl>
                                          <p:spTgt spid="4"/>
                                        </p:tgtEl>
                                        <p:attrNameLst>
                                          <p:attrName>ppt_w</p:attrName>
                                        </p:attrNameLst>
                                      </p:cBhvr>
                                      <p:tavLst>
                                        <p:tav tm="0">
                                          <p:val>
                                            <p:fltVal val="0"/>
                                          </p:val>
                                        </p:tav>
                                        <p:tav tm="100000">
                                          <p:val>
                                            <p:strVal val="#ppt_w"/>
                                          </p:val>
                                        </p:tav>
                                      </p:tavLst>
                                    </p:anim>
                                    <p:anim calcmode="lin" valueType="num">
                                      <p:cBhvr>
                                        <p:cTn id="14" dur="1000" fill="hold"/>
                                        <p:tgtEl>
                                          <p:spTgt spid="4"/>
                                        </p:tgtEl>
                                        <p:attrNameLst>
                                          <p:attrName>ppt_h</p:attrName>
                                        </p:attrNameLst>
                                      </p:cBhvr>
                                      <p:tavLst>
                                        <p:tav tm="0">
                                          <p:val>
                                            <p:fltVal val="0"/>
                                          </p:val>
                                        </p:tav>
                                        <p:tav tm="100000">
                                          <p:val>
                                            <p:strVal val="#ppt_h"/>
                                          </p:val>
                                        </p:tav>
                                      </p:tavLst>
                                    </p:anim>
                                    <p:anim calcmode="lin" valueType="num">
                                      <p:cBhvr>
                                        <p:cTn id="15" dur="1000" fill="hold"/>
                                        <p:tgtEl>
                                          <p:spTgt spid="4"/>
                                        </p:tgtEl>
                                        <p:attrNameLst>
                                          <p:attrName>style.rotation</p:attrName>
                                        </p:attrNameLst>
                                      </p:cBhvr>
                                      <p:tavLst>
                                        <p:tav tm="0">
                                          <p:val>
                                            <p:fltVal val="90"/>
                                          </p:val>
                                        </p:tav>
                                        <p:tav tm="100000">
                                          <p:val>
                                            <p:fltVal val="0"/>
                                          </p:val>
                                        </p:tav>
                                      </p:tavLst>
                                    </p:anim>
                                    <p:animEffect transition="in" filter="fade">
                                      <p:cBhvr>
                                        <p:cTn id="16"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2FFBC"/>
        </a:solidFill>
        <a:effectLst/>
      </p:bgPr>
    </p:bg>
    <p:spTree>
      <p:nvGrpSpPr>
        <p:cNvPr id="1" name=""/>
        <p:cNvGrpSpPr/>
        <p:nvPr/>
      </p:nvGrpSpPr>
      <p:grpSpPr>
        <a:xfrm>
          <a:off x="0" y="0"/>
          <a:ext cx="0" cy="0"/>
          <a:chOff x="0" y="0"/>
          <a:chExt cx="0" cy="0"/>
        </a:xfrm>
      </p:grpSpPr>
      <p:pic>
        <p:nvPicPr>
          <p:cNvPr id="2" name="Virginia Governor's Conference on Aging">
            <a:hlinkClick r:id="" action="ppaction://media"/>
            <a:extLst>
              <a:ext uri="{FF2B5EF4-FFF2-40B4-BE49-F238E27FC236}">
                <a16:creationId xmlns:a16="http://schemas.microsoft.com/office/drawing/2014/main" id="{74EC7C0C-2E46-347A-CA78-7BA1356B9B4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50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6225" b="6225"/>
          <a:stretch>
            <a:fillRect/>
          </a:stretch>
        </p:blipFill>
        <p:spPr>
          <a:xfrm>
            <a:off x="0" y="0"/>
            <a:ext cx="18288000" cy="10287000"/>
          </a:xfrm>
          <a:prstGeom prst="rect">
            <a:avLst/>
          </a:prstGeom>
        </p:spPr>
      </p:pic>
      <p:sp>
        <p:nvSpPr>
          <p:cNvPr id="3" name="TextBox 3"/>
          <p:cNvSpPr txBox="1"/>
          <p:nvPr/>
        </p:nvSpPr>
        <p:spPr>
          <a:xfrm>
            <a:off x="0" y="1094723"/>
            <a:ext cx="10808383" cy="8163577"/>
          </a:xfrm>
          <a:prstGeom prst="rect">
            <a:avLst/>
          </a:prstGeom>
        </p:spPr>
        <p:txBody>
          <a:bodyPr lIns="0" tIns="0" rIns="0" bIns="0" rtlCol="0" anchor="t">
            <a:spAutoFit/>
          </a:bodyPr>
          <a:lstStyle/>
          <a:p>
            <a:pPr algn="ctr">
              <a:lnSpc>
                <a:spcPts val="16239"/>
              </a:lnSpc>
            </a:pPr>
            <a:r>
              <a:rPr lang="en-US" sz="11599">
                <a:solidFill>
                  <a:srgbClr val="000000"/>
                </a:solidFill>
                <a:latin typeface="Open Sans Extra Bold"/>
              </a:rPr>
              <a:t>Which Were Congressman Paul's Stroke Signs?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AF552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4443394" y="0"/>
            <a:ext cx="13854545" cy="10287000"/>
          </a:xfrm>
          <a:prstGeom prst="rect">
            <a:avLst/>
          </a:prstGeom>
        </p:spPr>
      </p:pic>
      <p:pic>
        <p:nvPicPr>
          <p:cNvPr id="3" name="Picture 3"/>
          <p:cNvPicPr>
            <a:picLocks noChangeAspect="1"/>
          </p:cNvPicPr>
          <p:nvPr/>
        </p:nvPicPr>
        <p:blipFill>
          <a:blip r:embed="rId4"/>
          <a:srcRect/>
          <a:stretch>
            <a:fillRect/>
          </a:stretch>
        </p:blipFill>
        <p:spPr>
          <a:xfrm>
            <a:off x="96067" y="68187"/>
            <a:ext cx="4347327" cy="4129960"/>
          </a:xfrm>
          <a:prstGeom prst="rect">
            <a:avLst/>
          </a:prstGeom>
        </p:spPr>
      </p:pic>
      <p:sp>
        <p:nvSpPr>
          <p:cNvPr id="4" name="TextBox 4"/>
          <p:cNvSpPr txBox="1"/>
          <p:nvPr/>
        </p:nvSpPr>
        <p:spPr>
          <a:xfrm rot="20541507">
            <a:off x="448861" y="6063446"/>
            <a:ext cx="6341696" cy="3385542"/>
          </a:xfrm>
          <a:prstGeom prst="rect">
            <a:avLst/>
          </a:prstGeom>
        </p:spPr>
        <p:txBody>
          <a:bodyPr wrap="square" lIns="0" tIns="0" rIns="0" bIns="0" rtlCol="0" anchor="t">
            <a:spAutoFit/>
          </a:bodyPr>
          <a:lstStyle/>
          <a:p>
            <a:pPr algn="ctr">
              <a:lnSpc>
                <a:spcPts val="13208"/>
              </a:lnSpc>
            </a:pPr>
            <a:r>
              <a:rPr lang="en-US" sz="15000" dirty="0">
                <a:solidFill>
                  <a:srgbClr val="FEFAF9"/>
                </a:solidFill>
                <a:latin typeface="Gagalin"/>
              </a:rPr>
              <a:t>Time is Brain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8256" b="8256"/>
          <a:stretch>
            <a:fillRect/>
          </a:stretch>
        </p:blipFill>
        <p:spPr>
          <a:xfrm>
            <a:off x="0" y="0"/>
            <a:ext cx="18288000" cy="10287000"/>
          </a:xfrm>
          <a:prstGeom prst="rect">
            <a:avLst/>
          </a:prstGeom>
        </p:spPr>
      </p:pic>
      <p:sp>
        <p:nvSpPr>
          <p:cNvPr id="3" name="TextBox 3"/>
          <p:cNvSpPr txBox="1"/>
          <p:nvPr/>
        </p:nvSpPr>
        <p:spPr>
          <a:xfrm>
            <a:off x="9139238" y="4295775"/>
            <a:ext cx="9525" cy="1533525"/>
          </a:xfrm>
          <a:prstGeom prst="rect">
            <a:avLst/>
          </a:prstGeom>
        </p:spPr>
        <p:txBody>
          <a:bodyPr lIns="0" tIns="0" rIns="0" bIns="0" rtlCol="0" anchor="t">
            <a:spAutoFit/>
          </a:bodyPr>
          <a:lstStyle/>
          <a:p>
            <a:pPr algn="ctr">
              <a:lnSpc>
                <a:spcPts val="12599"/>
              </a:lnSpc>
            </a:pPr>
            <a:endParaRPr/>
          </a:p>
        </p:txBody>
      </p:sp>
      <p:sp>
        <p:nvSpPr>
          <p:cNvPr id="4" name="TextBox 4"/>
          <p:cNvSpPr txBox="1"/>
          <p:nvPr/>
        </p:nvSpPr>
        <p:spPr>
          <a:xfrm>
            <a:off x="11077082" y="233090"/>
            <a:ext cx="6645597" cy="9677945"/>
          </a:xfrm>
          <a:prstGeom prst="rect">
            <a:avLst/>
          </a:prstGeom>
        </p:spPr>
        <p:txBody>
          <a:bodyPr lIns="0" tIns="0" rIns="0" bIns="0" rtlCol="0" anchor="t">
            <a:spAutoFit/>
          </a:bodyPr>
          <a:lstStyle/>
          <a:p>
            <a:pPr algn="ctr">
              <a:lnSpc>
                <a:spcPts val="10994"/>
              </a:lnSpc>
            </a:pPr>
            <a:r>
              <a:rPr lang="en-US" sz="7853">
                <a:solidFill>
                  <a:srgbClr val="FF1616"/>
                </a:solidFill>
                <a:latin typeface="Open Sans Bold"/>
              </a:rPr>
              <a:t>Most patients arrive too late to be eligible for effective medication.</a:t>
            </a:r>
          </a:p>
        </p:txBody>
      </p:sp>
      <p:sp>
        <p:nvSpPr>
          <p:cNvPr id="5" name="TextBox 5"/>
          <p:cNvSpPr txBox="1"/>
          <p:nvPr/>
        </p:nvSpPr>
        <p:spPr>
          <a:xfrm>
            <a:off x="696731" y="106273"/>
            <a:ext cx="9178759" cy="2387575"/>
          </a:xfrm>
          <a:prstGeom prst="rect">
            <a:avLst/>
          </a:prstGeom>
        </p:spPr>
        <p:txBody>
          <a:bodyPr lIns="0" tIns="0" rIns="0" bIns="0" rtlCol="0" anchor="t">
            <a:spAutoFit/>
          </a:bodyPr>
          <a:lstStyle/>
          <a:p>
            <a:pPr algn="ctr">
              <a:lnSpc>
                <a:spcPts val="19599"/>
              </a:lnSpc>
            </a:pPr>
            <a:r>
              <a:rPr lang="en-US" sz="13999">
                <a:solidFill>
                  <a:srgbClr val="FF1616"/>
                </a:solidFill>
                <a:latin typeface="Open Sans Bold"/>
              </a:rPr>
              <a:t>Call 9-1-1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3"/>
          <a:srcRect r="12551"/>
          <a:stretch>
            <a:fillRect/>
          </a:stretch>
        </p:blipFill>
        <p:spPr>
          <a:xfrm>
            <a:off x="4811072" y="0"/>
            <a:ext cx="13476928" cy="10287000"/>
          </a:xfrm>
          <a:prstGeom prst="rect">
            <a:avLst/>
          </a:prstGeom>
        </p:spPr>
      </p:pic>
      <p:sp>
        <p:nvSpPr>
          <p:cNvPr id="4" name="TextBox 4"/>
          <p:cNvSpPr txBox="1"/>
          <p:nvPr/>
        </p:nvSpPr>
        <p:spPr>
          <a:xfrm>
            <a:off x="23191" y="495300"/>
            <a:ext cx="4811072" cy="8691482"/>
          </a:xfrm>
          <a:prstGeom prst="rect">
            <a:avLst/>
          </a:prstGeom>
        </p:spPr>
        <p:txBody>
          <a:bodyPr wrap="square" lIns="0" tIns="0" rIns="0" bIns="0" rtlCol="0" anchor="t">
            <a:spAutoFit/>
          </a:bodyPr>
          <a:lstStyle/>
          <a:p>
            <a:pPr algn="ctr">
              <a:lnSpc>
                <a:spcPts val="9799"/>
              </a:lnSpc>
            </a:pPr>
            <a:r>
              <a:rPr lang="en-US" sz="6500" dirty="0">
                <a:solidFill>
                  <a:srgbClr val="2E3564"/>
                </a:solidFill>
                <a:latin typeface="Intro Rust"/>
              </a:rPr>
              <a:t>Don't drive yourself. You're suffering brain damage.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3"/>
          <a:srcRect l="6636" r="3729" b="758"/>
          <a:stretch>
            <a:fillRect/>
          </a:stretch>
        </p:blipFill>
        <p:spPr>
          <a:xfrm rot="-740303">
            <a:off x="573405" y="1094346"/>
            <a:ext cx="11130657" cy="8215785"/>
          </a:xfrm>
          <a:prstGeom prst="rect">
            <a:avLst/>
          </a:prstGeom>
        </p:spPr>
      </p:pic>
      <p:sp>
        <p:nvSpPr>
          <p:cNvPr id="4" name="TextBox 4"/>
          <p:cNvSpPr txBox="1"/>
          <p:nvPr/>
        </p:nvSpPr>
        <p:spPr>
          <a:xfrm rot="619222">
            <a:off x="11647132" y="396389"/>
            <a:ext cx="6408033" cy="5730875"/>
          </a:xfrm>
          <a:prstGeom prst="rect">
            <a:avLst/>
          </a:prstGeom>
        </p:spPr>
        <p:txBody>
          <a:bodyPr lIns="0" tIns="0" rIns="0" bIns="0" rtlCol="0" anchor="t">
            <a:spAutoFit/>
          </a:bodyPr>
          <a:lstStyle/>
          <a:p>
            <a:pPr algn="ctr">
              <a:lnSpc>
                <a:spcPts val="9100"/>
              </a:lnSpc>
            </a:pPr>
            <a:r>
              <a:rPr lang="en-US" sz="6500">
                <a:solidFill>
                  <a:srgbClr val="2E3564"/>
                </a:solidFill>
                <a:latin typeface="Intro Rust"/>
              </a:rPr>
              <a:t>Paramedics transport to the appropriate hospital</a:t>
            </a:r>
          </a:p>
        </p:txBody>
      </p:sp>
      <p:pic>
        <p:nvPicPr>
          <p:cNvPr id="5" name="Picture 5"/>
          <p:cNvPicPr>
            <a:picLocks noChangeAspect="1"/>
          </p:cNvPicPr>
          <p:nvPr/>
        </p:nvPicPr>
        <p:blipFill>
          <a:blip r:embed="rId4"/>
          <a:srcRect/>
          <a:stretch>
            <a:fillRect/>
          </a:stretch>
        </p:blipFill>
        <p:spPr>
          <a:xfrm>
            <a:off x="13553136" y="6315633"/>
            <a:ext cx="4734864" cy="397136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nodeType="withEffect">
                                  <p:stCondLst>
                                    <p:cond delay="0"/>
                                  </p:stCondLst>
                                  <p:childTnLst>
                                    <p:animRot by="120000">
                                      <p:cBhvr>
                                        <p:cTn id="6" dur="100" fill="hold">
                                          <p:stCondLst>
                                            <p:cond delay="0"/>
                                          </p:stCondLst>
                                        </p:cTn>
                                        <p:tgtEl>
                                          <p:spTgt spid="3"/>
                                        </p:tgtEl>
                                        <p:attrNameLst>
                                          <p:attrName>r</p:attrName>
                                        </p:attrNameLst>
                                      </p:cBhvr>
                                    </p:animRot>
                                    <p:animRot by="-240000">
                                      <p:cBhvr>
                                        <p:cTn id="7" dur="200" fill="hold">
                                          <p:stCondLst>
                                            <p:cond delay="200"/>
                                          </p:stCondLst>
                                        </p:cTn>
                                        <p:tgtEl>
                                          <p:spTgt spid="3"/>
                                        </p:tgtEl>
                                        <p:attrNameLst>
                                          <p:attrName>r</p:attrName>
                                        </p:attrNameLst>
                                      </p:cBhvr>
                                    </p:animRot>
                                    <p:animRot by="240000">
                                      <p:cBhvr>
                                        <p:cTn id="8" dur="200" fill="hold">
                                          <p:stCondLst>
                                            <p:cond delay="400"/>
                                          </p:stCondLst>
                                        </p:cTn>
                                        <p:tgtEl>
                                          <p:spTgt spid="3"/>
                                        </p:tgtEl>
                                        <p:attrNameLst>
                                          <p:attrName>r</p:attrName>
                                        </p:attrNameLst>
                                      </p:cBhvr>
                                    </p:animRot>
                                    <p:animRot by="-240000">
                                      <p:cBhvr>
                                        <p:cTn id="9" dur="200" fill="hold">
                                          <p:stCondLst>
                                            <p:cond delay="600"/>
                                          </p:stCondLst>
                                        </p:cTn>
                                        <p:tgtEl>
                                          <p:spTgt spid="3"/>
                                        </p:tgtEl>
                                        <p:attrNameLst>
                                          <p:attrName>r</p:attrName>
                                        </p:attrNameLst>
                                      </p:cBhvr>
                                    </p:animRot>
                                    <p:animRot by="120000">
                                      <p:cBhvr>
                                        <p:cTn id="10" dur="200" fill="hold">
                                          <p:stCondLst>
                                            <p:cond delay="800"/>
                                          </p:stCondLst>
                                        </p:cTn>
                                        <p:tgtEl>
                                          <p:spTgt spid="3"/>
                                        </p:tgtEl>
                                        <p:attrNameLst>
                                          <p:attrName>r</p:attrName>
                                        </p:attrNameLst>
                                      </p:cBhvr>
                                    </p:animRot>
                                  </p:childTnLst>
                                </p:cTn>
                              </p:par>
                              <p:par>
                                <p:cTn id="11" presetID="32" presetClass="emph" presetSubtype="0" fill="hold" nodeType="withEffect">
                                  <p:stCondLst>
                                    <p:cond delay="1000"/>
                                  </p:stCondLst>
                                  <p:childTnLst>
                                    <p:animRot by="120000">
                                      <p:cBhvr>
                                        <p:cTn id="12" dur="100" fill="hold">
                                          <p:stCondLst>
                                            <p:cond delay="0"/>
                                          </p:stCondLst>
                                        </p:cTn>
                                        <p:tgtEl>
                                          <p:spTgt spid="5"/>
                                        </p:tgtEl>
                                        <p:attrNameLst>
                                          <p:attrName>r</p:attrName>
                                        </p:attrNameLst>
                                      </p:cBhvr>
                                    </p:animRot>
                                    <p:animRot by="-240000">
                                      <p:cBhvr>
                                        <p:cTn id="13" dur="200" fill="hold">
                                          <p:stCondLst>
                                            <p:cond delay="200"/>
                                          </p:stCondLst>
                                        </p:cTn>
                                        <p:tgtEl>
                                          <p:spTgt spid="5"/>
                                        </p:tgtEl>
                                        <p:attrNameLst>
                                          <p:attrName>r</p:attrName>
                                        </p:attrNameLst>
                                      </p:cBhvr>
                                    </p:animRot>
                                    <p:animRot by="240000">
                                      <p:cBhvr>
                                        <p:cTn id="14" dur="200" fill="hold">
                                          <p:stCondLst>
                                            <p:cond delay="400"/>
                                          </p:stCondLst>
                                        </p:cTn>
                                        <p:tgtEl>
                                          <p:spTgt spid="5"/>
                                        </p:tgtEl>
                                        <p:attrNameLst>
                                          <p:attrName>r</p:attrName>
                                        </p:attrNameLst>
                                      </p:cBhvr>
                                    </p:animRot>
                                    <p:animRot by="-240000">
                                      <p:cBhvr>
                                        <p:cTn id="15" dur="200" fill="hold">
                                          <p:stCondLst>
                                            <p:cond delay="600"/>
                                          </p:stCondLst>
                                        </p:cTn>
                                        <p:tgtEl>
                                          <p:spTgt spid="5"/>
                                        </p:tgtEl>
                                        <p:attrNameLst>
                                          <p:attrName>r</p:attrName>
                                        </p:attrNameLst>
                                      </p:cBhvr>
                                    </p:animRot>
                                    <p:animRot by="120000">
                                      <p:cBhvr>
                                        <p:cTn id="16" dur="200" fill="hold">
                                          <p:stCondLst>
                                            <p:cond delay="800"/>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6"/>
          <a:srcRect t="21875" b="21875"/>
          <a:stretch>
            <a:fillRect/>
          </a:stretch>
        </p:blipFill>
        <p:spPr>
          <a:xfrm>
            <a:off x="0" y="0"/>
            <a:ext cx="18288000" cy="10287000"/>
          </a:xfrm>
          <a:prstGeom prst="rect">
            <a:avLst/>
          </a:prstGeom>
        </p:spPr>
      </p:pic>
      <p:pic>
        <p:nvPicPr>
          <p:cNvPr id="4" name="Picture 4"/>
          <p:cNvPicPr>
            <a:picLocks noChangeAspect="1"/>
          </p:cNvPicPr>
          <p:nvPr/>
        </p:nvPicPr>
        <p:blipFill>
          <a:blip r:embed="rId7"/>
          <a:srcRect t="19748" b="3390"/>
          <a:stretch>
            <a:fillRect/>
          </a:stretch>
        </p:blipFill>
        <p:spPr>
          <a:xfrm rot="-959853">
            <a:off x="89396" y="2857377"/>
            <a:ext cx="11671206" cy="5606668"/>
          </a:xfrm>
          <a:prstGeom prst="rect">
            <a:avLst/>
          </a:prstGeom>
        </p:spPr>
      </p:pic>
      <p:sp>
        <p:nvSpPr>
          <p:cNvPr id="7" name="TextBox 7"/>
          <p:cNvSpPr txBox="1"/>
          <p:nvPr/>
        </p:nvSpPr>
        <p:spPr>
          <a:xfrm rot="-977134">
            <a:off x="1636679" y="529761"/>
            <a:ext cx="8205311" cy="2453627"/>
          </a:xfrm>
          <a:prstGeom prst="rect">
            <a:avLst/>
          </a:prstGeom>
        </p:spPr>
        <p:txBody>
          <a:bodyPr lIns="0" tIns="0" rIns="0" bIns="0" rtlCol="0" anchor="t">
            <a:spAutoFit/>
          </a:bodyPr>
          <a:lstStyle/>
          <a:p>
            <a:pPr algn="ctr">
              <a:lnSpc>
                <a:spcPts val="9359"/>
              </a:lnSpc>
            </a:pPr>
            <a:r>
              <a:rPr lang="en-US" sz="10399" dirty="0">
                <a:solidFill>
                  <a:srgbClr val="000000"/>
                </a:solidFill>
                <a:latin typeface="Open Sans Extra Bold"/>
              </a:rPr>
              <a:t>911        Saves Time </a:t>
            </a:r>
          </a:p>
        </p:txBody>
      </p:sp>
      <p:sp>
        <p:nvSpPr>
          <p:cNvPr id="8" name="TextBox 8"/>
          <p:cNvSpPr txBox="1"/>
          <p:nvPr/>
        </p:nvSpPr>
        <p:spPr>
          <a:xfrm>
            <a:off x="11194205" y="8118485"/>
            <a:ext cx="7093795" cy="1635410"/>
          </a:xfrm>
          <a:prstGeom prst="rect">
            <a:avLst/>
          </a:prstGeom>
        </p:spPr>
        <p:txBody>
          <a:bodyPr lIns="0" tIns="0" rIns="0" bIns="0" rtlCol="0" anchor="t">
            <a:spAutoFit/>
          </a:bodyPr>
          <a:lstStyle/>
          <a:p>
            <a:pPr algn="ctr">
              <a:lnSpc>
                <a:spcPts val="13339"/>
              </a:lnSpc>
            </a:pPr>
            <a:r>
              <a:rPr lang="en-US" sz="9528" dirty="0">
                <a:solidFill>
                  <a:srgbClr val="2E3564"/>
                </a:solidFill>
                <a:latin typeface="Canva Sans Bold"/>
              </a:rPr>
              <a:t>(and brain!)</a:t>
            </a:r>
          </a:p>
        </p:txBody>
      </p:sp>
      <p:pic>
        <p:nvPicPr>
          <p:cNvPr id="15" name="Virginia Governor's Conference on Aging (1)">
            <a:hlinkClick r:id="" action="ppaction://media"/>
            <a:extLst>
              <a:ext uri="{FF2B5EF4-FFF2-40B4-BE49-F238E27FC236}">
                <a16:creationId xmlns:a16="http://schemas.microsoft.com/office/drawing/2014/main" id="{130DC792-8262-529E-7084-3CBA9AEC6E67}"/>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6858000" y="7847884"/>
            <a:ext cx="4336205" cy="2439115"/>
          </a:xfrm>
          <a:prstGeom prst="rect">
            <a:avLst/>
          </a:prstGeom>
        </p:spPr>
      </p:pic>
      <p:pic>
        <p:nvPicPr>
          <p:cNvPr id="16" name="Virginia Governor's Conference on Aging (2)">
            <a:hlinkClick r:id="" action="ppaction://media"/>
            <a:extLst>
              <a:ext uri="{FF2B5EF4-FFF2-40B4-BE49-F238E27FC236}">
                <a16:creationId xmlns:a16="http://schemas.microsoft.com/office/drawing/2014/main" id="{12B05614-D534-8A57-8BF3-1B7B278AAA21}"/>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762000" y="0"/>
            <a:ext cx="3522542" cy="2324100"/>
          </a:xfrm>
          <a:prstGeom prst="rect">
            <a:avLst/>
          </a:prstGeom>
        </p:spPr>
      </p:pic>
      <p:pic>
        <p:nvPicPr>
          <p:cNvPr id="3" name="Picture 3"/>
          <p:cNvPicPr>
            <a:picLocks noChangeAspect="1"/>
          </p:cNvPicPr>
          <p:nvPr/>
        </p:nvPicPr>
        <p:blipFill>
          <a:blip r:embed="rId10"/>
          <a:srcRect l="46558" t="26729" r="6450" b="1431"/>
          <a:stretch>
            <a:fillRect/>
          </a:stretch>
        </p:blipFill>
        <p:spPr>
          <a:xfrm>
            <a:off x="10773627" y="0"/>
            <a:ext cx="7514373" cy="765856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4034" fill="hold"/>
                                        <p:tgtEl>
                                          <p:spTgt spid="15"/>
                                        </p:tgtEl>
                                      </p:cBhvr>
                                    </p:cmd>
                                  </p:childTnLst>
                                </p:cTn>
                              </p:par>
                              <p:par>
                                <p:cTn id="7" presetID="1" presetClass="mediacall" presetSubtype="0" fill="hold" nodeType="withEffect">
                                  <p:stCondLst>
                                    <p:cond delay="0"/>
                                  </p:stCondLst>
                                  <p:childTnLst>
                                    <p:cmd type="call" cmd="playFrom(0.0)">
                                      <p:cBhvr>
                                        <p:cTn id="8" dur="23078" fill="hold"/>
                                        <p:tgtEl>
                                          <p:spTgt spid="16"/>
                                        </p:tgtEl>
                                      </p:cBhvr>
                                    </p:cmd>
                                  </p:childTnLst>
                                </p:cTn>
                              </p:par>
                              <p:par>
                                <p:cTn id="9" presetID="45" presetClass="entr" presetSubtype="0" fill="hold" grpId="0" nodeType="withEffect">
                                  <p:stCondLst>
                                    <p:cond delay="15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2000"/>
                                        <p:tgtEl>
                                          <p:spTgt spid="8"/>
                                        </p:tgtEl>
                                      </p:cBhvr>
                                    </p:animEffect>
                                    <p:anim calcmode="lin" valueType="num">
                                      <p:cBhvr>
                                        <p:cTn id="12" dur="2000" fill="hold"/>
                                        <p:tgtEl>
                                          <p:spTgt spid="8"/>
                                        </p:tgtEl>
                                        <p:attrNameLst>
                                          <p:attrName>ppt_w</p:attrName>
                                        </p:attrNameLst>
                                      </p:cBhvr>
                                      <p:tavLst>
                                        <p:tav tm="0" fmla="#ppt_w*sin(2.5*pi*$)">
                                          <p:val>
                                            <p:fltVal val="0"/>
                                          </p:val>
                                        </p:tav>
                                        <p:tav tm="100000">
                                          <p:val>
                                            <p:fltVal val="1"/>
                                          </p:val>
                                        </p:tav>
                                      </p:tavLst>
                                    </p:anim>
                                    <p:anim calcmode="lin" valueType="num">
                                      <p:cBhvr>
                                        <p:cTn id="13"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15"/>
                </p:tgtEl>
              </p:cMediaNode>
            </p:video>
            <p:seq concurrent="1" nextAc="seek">
              <p:cTn id="15" restart="whenNotActive" fill="hold" evtFilter="cancelBubble" nodeType="interactiveSeq">
                <p:stCondLst>
                  <p:cond evt="onClick" delay="0">
                    <p:tgtEl>
                      <p:spTgt spid="15"/>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withEffect">
                                  <p:stCondLst>
                                    <p:cond delay="0"/>
                                  </p:stCondLst>
                                  <p:childTnLst>
                                    <p:cmd type="call" cmd="togglePause">
                                      <p:cBhvr>
                                        <p:cTn id="19" dur="1" fill="hold"/>
                                        <p:tgtEl>
                                          <p:spTgt spid="15"/>
                                        </p:tgtEl>
                                      </p:cBhvr>
                                    </p:cmd>
                                  </p:childTnLst>
                                </p:cTn>
                              </p:par>
                            </p:childTnLst>
                          </p:cTn>
                        </p:par>
                      </p:childTnLst>
                    </p:cTn>
                  </p:par>
                </p:childTnLst>
              </p:cTn>
              <p:nextCondLst>
                <p:cond evt="onClick" delay="0">
                  <p:tgtEl>
                    <p:spTgt spid="15"/>
                  </p:tgtEl>
                </p:cond>
              </p:nextCondLst>
            </p:seq>
            <p:video>
              <p:cMediaNode vol="80000">
                <p:cTn id="20" fill="hold" display="0">
                  <p:stCondLst>
                    <p:cond delay="indefinite"/>
                  </p:stCondLst>
                </p:cTn>
                <p:tgtEl>
                  <p:spTgt spid="16"/>
                </p:tgtEl>
              </p:cMediaNode>
            </p:video>
            <p:seq concurrent="1" nextAc="seek">
              <p:cTn id="21" restart="whenNotActive" fill="hold" evtFilter="cancelBubble" nodeType="interactiveSeq">
                <p:stCondLst>
                  <p:cond evt="onClick" delay="0">
                    <p:tgtEl>
                      <p:spTgt spid="16"/>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withEffect">
                                  <p:stCondLst>
                                    <p:cond delay="0"/>
                                  </p:stCondLst>
                                  <p:childTnLst>
                                    <p:cmd type="call" cmd="togglePause">
                                      <p:cBhvr>
                                        <p:cTn id="25" dur="1" fill="hold"/>
                                        <p:tgtEl>
                                          <p:spTgt spid="16"/>
                                        </p:tgtEl>
                                      </p:cBhvr>
                                    </p:cmd>
                                  </p:childTnLst>
                                </p:cTn>
                              </p:par>
                            </p:childTnLst>
                          </p:cTn>
                        </p:par>
                      </p:childTnLst>
                    </p:cTn>
                  </p:par>
                </p:childTnLst>
              </p:cTn>
              <p:nextCondLst>
                <p:cond evt="onClick" delay="0">
                  <p:tgtEl>
                    <p:spTgt spid="16"/>
                  </p:tgtEl>
                </p:cond>
              </p:nextCondLst>
            </p:seq>
          </p:childTnLst>
        </p:cTn>
      </p:par>
    </p:tnLst>
    <p:bldLst>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7786" b="7786"/>
          <a:stretch>
            <a:fillRect/>
          </a:stretch>
        </p:blipFill>
        <p:spPr>
          <a:xfrm>
            <a:off x="0" y="0"/>
            <a:ext cx="18288000" cy="10287000"/>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84429" y="135237"/>
            <a:ext cx="3450702" cy="6544434"/>
          </a:xfrm>
          <a:prstGeom prst="rect">
            <a:avLst/>
          </a:prstGeom>
        </p:spPr>
      </p:pic>
      <p:sp>
        <p:nvSpPr>
          <p:cNvPr id="4" name="TextBox 4"/>
          <p:cNvSpPr txBox="1"/>
          <p:nvPr/>
        </p:nvSpPr>
        <p:spPr>
          <a:xfrm>
            <a:off x="3874901" y="277512"/>
            <a:ext cx="14413099" cy="3670300"/>
          </a:xfrm>
          <a:prstGeom prst="rect">
            <a:avLst/>
          </a:prstGeom>
        </p:spPr>
        <p:txBody>
          <a:bodyPr lIns="0" tIns="0" rIns="0" bIns="0" rtlCol="0" anchor="t">
            <a:spAutoFit/>
          </a:bodyPr>
          <a:lstStyle/>
          <a:p>
            <a:pPr algn="ctr">
              <a:lnSpc>
                <a:spcPts val="9799"/>
              </a:lnSpc>
              <a:spcBef>
                <a:spcPct val="0"/>
              </a:spcBef>
            </a:pPr>
            <a:r>
              <a:rPr lang="en-US" sz="6999">
                <a:solidFill>
                  <a:srgbClr val="000000"/>
                </a:solidFill>
                <a:latin typeface="Open Sans Extra Bold"/>
              </a:rPr>
              <a:t>The lifetime cost of stroke  (i.e.</a:t>
            </a:r>
          </a:p>
          <a:p>
            <a:pPr algn="ctr">
              <a:lnSpc>
                <a:spcPts val="9799"/>
              </a:lnSpc>
              <a:spcBef>
                <a:spcPct val="0"/>
              </a:spcBef>
            </a:pPr>
            <a:r>
              <a:rPr lang="en-US" sz="6999">
                <a:solidFill>
                  <a:srgbClr val="000000"/>
                </a:solidFill>
                <a:latin typeface="Open Sans Extra Bold"/>
              </a:rPr>
              <a:t>inpatient care, rehab, and follow-up), is $</a:t>
            </a:r>
            <a:r>
              <a:rPr lang="en-US" sz="6999">
                <a:solidFill>
                  <a:srgbClr val="000000"/>
                </a:solidFill>
                <a:latin typeface="Open Sans Extra Bold Italics"/>
              </a:rPr>
              <a:t>140,048</a:t>
            </a:r>
            <a:r>
              <a:rPr lang="en-US" sz="6999">
                <a:solidFill>
                  <a:srgbClr val="000000"/>
                </a:solidFill>
                <a:latin typeface="Open Sans Extra Bold"/>
              </a:rPr>
              <a:t>.</a:t>
            </a:r>
          </a:p>
        </p:txBody>
      </p:sp>
      <p:sp>
        <p:nvSpPr>
          <p:cNvPr id="5" name="TextBox 5"/>
          <p:cNvSpPr txBox="1"/>
          <p:nvPr/>
        </p:nvSpPr>
        <p:spPr>
          <a:xfrm>
            <a:off x="5963202" y="8439774"/>
            <a:ext cx="8492775" cy="1047676"/>
          </a:xfrm>
          <a:prstGeom prst="rect">
            <a:avLst/>
          </a:prstGeom>
        </p:spPr>
        <p:txBody>
          <a:bodyPr lIns="0" tIns="0" rIns="0" bIns="0" rtlCol="0" anchor="t">
            <a:spAutoFit/>
          </a:bodyPr>
          <a:lstStyle/>
          <a:p>
            <a:pPr algn="ctr">
              <a:lnSpc>
                <a:spcPts val="4200"/>
              </a:lnSpc>
            </a:pPr>
            <a:r>
              <a:rPr lang="en-US" sz="3000">
                <a:solidFill>
                  <a:srgbClr val="000000"/>
                </a:solidFill>
                <a:latin typeface="Open Sans"/>
              </a:rPr>
              <a:t>Global Burden of Stroke, M. Katan, A. Luft, Semin Neurol 2018;38:208–211. </a:t>
            </a:r>
          </a:p>
        </p:txBody>
      </p:sp>
    </p:spTree>
    <p:extLst>
      <p:ext uri="{BB962C8B-B14F-4D97-AF65-F5344CB8AC3E}">
        <p14:creationId xmlns:p14="http://schemas.microsoft.com/office/powerpoint/2010/main" val="18587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3207" b="3207"/>
          <a:stretch>
            <a:fillRect/>
          </a:stretch>
        </p:blipFill>
        <p:spPr>
          <a:xfrm>
            <a:off x="0" y="0"/>
            <a:ext cx="18288000" cy="10287000"/>
          </a:xfrm>
          <a:prstGeom prst="rect">
            <a:avLst/>
          </a:prstGeom>
        </p:spPr>
      </p:pic>
      <p:sp>
        <p:nvSpPr>
          <p:cNvPr id="3" name="TextBox 3"/>
          <p:cNvSpPr txBox="1"/>
          <p:nvPr/>
        </p:nvSpPr>
        <p:spPr>
          <a:xfrm>
            <a:off x="13548402" y="816463"/>
            <a:ext cx="4739598" cy="3161705"/>
          </a:xfrm>
          <a:prstGeom prst="rect">
            <a:avLst/>
          </a:prstGeom>
        </p:spPr>
        <p:txBody>
          <a:bodyPr lIns="0" tIns="0" rIns="0" bIns="0" rtlCol="0" anchor="t">
            <a:spAutoFit/>
          </a:bodyPr>
          <a:lstStyle/>
          <a:p>
            <a:pPr algn="ctr">
              <a:lnSpc>
                <a:spcPts val="6299"/>
              </a:lnSpc>
            </a:pPr>
            <a:r>
              <a:rPr lang="en-US" sz="4500">
                <a:solidFill>
                  <a:srgbClr val="000000"/>
                </a:solidFill>
                <a:latin typeface="Open Sans"/>
              </a:rPr>
              <a:t>Only 38% of confirmed stroke cases activated EMS</a:t>
            </a:r>
          </a:p>
        </p:txBody>
      </p:sp>
      <p:sp>
        <p:nvSpPr>
          <p:cNvPr id="4" name="TextBox 4"/>
          <p:cNvSpPr txBox="1"/>
          <p:nvPr/>
        </p:nvSpPr>
        <p:spPr>
          <a:xfrm>
            <a:off x="9821234" y="9584162"/>
            <a:ext cx="8305224" cy="523652"/>
          </a:xfrm>
          <a:prstGeom prst="rect">
            <a:avLst/>
          </a:prstGeom>
        </p:spPr>
        <p:txBody>
          <a:bodyPr lIns="0" tIns="0" rIns="0" bIns="0" rtlCol="0" anchor="t">
            <a:spAutoFit/>
          </a:bodyPr>
          <a:lstStyle/>
          <a:p>
            <a:pPr algn="ctr">
              <a:lnSpc>
                <a:spcPts val="2100"/>
              </a:lnSpc>
            </a:pPr>
            <a:r>
              <a:rPr lang="en-US" sz="1500">
                <a:solidFill>
                  <a:srgbClr val="000000"/>
                </a:solidFill>
                <a:latin typeface="Open Sans Bold"/>
              </a:rPr>
              <a:t>Activation of Emergency Medical Services for Acute Stroke ina Nonurban Population, Wein, et. al, www.strokeaha.org, 2000</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4"/>
          <a:srcRect/>
          <a:stretch>
            <a:fillRect/>
          </a:stretch>
        </p:blipFill>
        <p:spPr>
          <a:xfrm rot="-1142734">
            <a:off x="1954836" y="2278574"/>
            <a:ext cx="6275723" cy="7924271"/>
          </a:xfrm>
          <a:prstGeom prst="rect">
            <a:avLst/>
          </a:prstGeom>
        </p:spPr>
      </p:pic>
      <p:pic>
        <p:nvPicPr>
          <p:cNvPr id="4" name="Picture 4"/>
          <p:cNvPicPr>
            <a:picLocks noChangeAspect="1"/>
          </p:cNvPicPr>
          <p:nvPr/>
        </p:nvPicPr>
        <p:blipFill>
          <a:blip r:embed="rId5"/>
          <a:srcRect/>
          <a:stretch>
            <a:fillRect/>
          </a:stretch>
        </p:blipFill>
        <p:spPr>
          <a:xfrm rot="918621">
            <a:off x="10079825" y="2405124"/>
            <a:ext cx="6219522" cy="7924271"/>
          </a:xfrm>
          <a:prstGeom prst="rect">
            <a:avLst/>
          </a:prstGeom>
        </p:spPr>
      </p:pic>
      <p:sp>
        <p:nvSpPr>
          <p:cNvPr id="5" name="TextBox 5"/>
          <p:cNvSpPr txBox="1"/>
          <p:nvPr/>
        </p:nvSpPr>
        <p:spPr>
          <a:xfrm>
            <a:off x="1028700" y="-142058"/>
            <a:ext cx="15239259" cy="2133612"/>
          </a:xfrm>
          <a:prstGeom prst="rect">
            <a:avLst/>
          </a:prstGeom>
        </p:spPr>
        <p:txBody>
          <a:bodyPr lIns="0" tIns="0" rIns="0" bIns="0" rtlCol="0" anchor="t">
            <a:spAutoFit/>
          </a:bodyPr>
          <a:lstStyle/>
          <a:p>
            <a:pPr algn="ctr">
              <a:lnSpc>
                <a:spcPts val="17444"/>
              </a:lnSpc>
            </a:pPr>
            <a:r>
              <a:rPr lang="en-US" sz="12460" dirty="0">
                <a:solidFill>
                  <a:srgbClr val="000000"/>
                </a:solidFill>
                <a:latin typeface="Open Sans Extra Bold"/>
              </a:rPr>
              <a:t>Stay Stroke Smart!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25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4"/>
          <a:srcRect/>
          <a:stretch>
            <a:fillRect/>
          </a:stretch>
        </p:blipFill>
        <p:spPr>
          <a:xfrm>
            <a:off x="0" y="2904010"/>
            <a:ext cx="18288000" cy="3417570"/>
          </a:xfrm>
          <a:prstGeom prst="rect">
            <a:avLst/>
          </a:prstGeom>
        </p:spPr>
      </p:pic>
      <p:pic>
        <p:nvPicPr>
          <p:cNvPr id="5" name="Picture 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4849743" y="7003947"/>
            <a:ext cx="2896603" cy="2896603"/>
          </a:xfrm>
          <a:prstGeom prst="rect">
            <a:avLst/>
          </a:prstGeom>
        </p:spPr>
      </p:pic>
      <p:sp>
        <p:nvSpPr>
          <p:cNvPr id="6" name="TextBox 6"/>
          <p:cNvSpPr txBox="1"/>
          <p:nvPr/>
        </p:nvSpPr>
        <p:spPr>
          <a:xfrm>
            <a:off x="420088" y="160810"/>
            <a:ext cx="17447824" cy="2057400"/>
          </a:xfrm>
          <a:prstGeom prst="rect">
            <a:avLst/>
          </a:prstGeom>
        </p:spPr>
        <p:txBody>
          <a:bodyPr lIns="0" tIns="0" rIns="0" bIns="0" rtlCol="0" anchor="t">
            <a:spAutoFit/>
          </a:bodyPr>
          <a:lstStyle/>
          <a:p>
            <a:pPr algn="ctr">
              <a:lnSpc>
                <a:spcPts val="16800"/>
              </a:lnSpc>
            </a:pPr>
            <a:r>
              <a:rPr lang="en-US" sz="12000">
                <a:solidFill>
                  <a:srgbClr val="000000"/>
                </a:solidFill>
                <a:latin typeface="Open Sans Extra Bold"/>
              </a:rPr>
              <a:t>Be a Stroke Champion</a:t>
            </a:r>
          </a:p>
        </p:txBody>
      </p:sp>
      <p:grpSp>
        <p:nvGrpSpPr>
          <p:cNvPr id="8" name="Group 7">
            <a:extLst>
              <a:ext uri="{FF2B5EF4-FFF2-40B4-BE49-F238E27FC236}">
                <a16:creationId xmlns:a16="http://schemas.microsoft.com/office/drawing/2014/main" id="{B5D1F16C-F0B9-AD62-561C-10C45041ECA1}"/>
              </a:ext>
            </a:extLst>
          </p:cNvPr>
          <p:cNvGrpSpPr/>
          <p:nvPr/>
        </p:nvGrpSpPr>
        <p:grpSpPr>
          <a:xfrm>
            <a:off x="10132448" y="6321580"/>
            <a:ext cx="3583552" cy="3764104"/>
            <a:chOff x="10132448" y="6321580"/>
            <a:chExt cx="3583552" cy="3764104"/>
          </a:xfrm>
        </p:grpSpPr>
        <p:pic>
          <p:nvPicPr>
            <p:cNvPr id="4" name="Picture 4"/>
            <p:cNvPicPr>
              <a:picLocks noChangeAspect="1"/>
            </p:cNvPicPr>
            <p:nvPr/>
          </p:nvPicPr>
          <p:blipFill>
            <a:blip r:embed="rId7"/>
            <a:srcRect/>
            <a:stretch>
              <a:fillRect/>
            </a:stretch>
          </p:blipFill>
          <p:spPr>
            <a:xfrm>
              <a:off x="10132448" y="6321580"/>
              <a:ext cx="3583552" cy="3578970"/>
            </a:xfrm>
            <a:prstGeom prst="rect">
              <a:avLst/>
            </a:prstGeom>
          </p:spPr>
        </p:pic>
        <p:sp>
          <p:nvSpPr>
            <p:cNvPr id="7" name="TextBox 7"/>
            <p:cNvSpPr txBox="1"/>
            <p:nvPr/>
          </p:nvSpPr>
          <p:spPr>
            <a:xfrm>
              <a:off x="10446032" y="9198589"/>
              <a:ext cx="3241923" cy="887095"/>
            </a:xfrm>
            <a:prstGeom prst="rect">
              <a:avLst/>
            </a:prstGeom>
          </p:spPr>
          <p:txBody>
            <a:bodyPr lIns="0" tIns="0" rIns="0" bIns="0" rtlCol="0" anchor="t">
              <a:spAutoFit/>
            </a:bodyPr>
            <a:lstStyle/>
            <a:p>
              <a:pPr algn="ctr">
                <a:lnSpc>
                  <a:spcPts val="7279"/>
                </a:lnSpc>
              </a:pPr>
              <a:r>
                <a:rPr lang="en-US" sz="5199" dirty="0">
                  <a:solidFill>
                    <a:srgbClr val="000000"/>
                  </a:solidFill>
                  <a:latin typeface="Open Sans"/>
                </a:rPr>
                <a:t>nvems.org</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Effect transition="in" filter="fade">
                                      <p:cBhvr>
                                        <p:cTn id="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875" b="21875"/>
          <a:stretch>
            <a:fillRect/>
          </a:stretch>
        </p:blipFill>
        <p:spPr>
          <a:xfrm>
            <a:off x="0" y="0"/>
            <a:ext cx="18288000" cy="10287000"/>
          </a:xfrm>
          <a:prstGeom prst="rect">
            <a:avLst/>
          </a:prstGeom>
        </p:spPr>
      </p:pic>
      <p:pic>
        <p:nvPicPr>
          <p:cNvPr id="3" name="Picture 3"/>
          <p:cNvPicPr>
            <a:picLocks noChangeAspect="1"/>
          </p:cNvPicPr>
          <p:nvPr/>
        </p:nvPicPr>
        <p:blipFill>
          <a:blip r:embed="rId3"/>
          <a:srcRect t="4823" b="16078"/>
          <a:stretch>
            <a:fillRect/>
          </a:stretch>
        </p:blipFill>
        <p:spPr>
          <a:xfrm>
            <a:off x="9525" y="1446693"/>
            <a:ext cx="18288000" cy="6452744"/>
          </a:xfrm>
          <a:prstGeom prst="rect">
            <a:avLst/>
          </a:prstGeom>
        </p:spPr>
      </p:pic>
      <p:pic>
        <p:nvPicPr>
          <p:cNvPr id="4" name="Picture 4"/>
          <p:cNvPicPr>
            <a:picLocks noChangeAspect="1"/>
          </p:cNvPicPr>
          <p:nvPr/>
        </p:nvPicPr>
        <p:blipFill>
          <a:blip r:embed="rId4"/>
          <a:srcRect t="23875" b="23875"/>
          <a:stretch>
            <a:fillRect/>
          </a:stretch>
        </p:blipFill>
        <p:spPr>
          <a:xfrm>
            <a:off x="9525" y="7899437"/>
            <a:ext cx="18278475" cy="2387563"/>
          </a:xfrm>
          <a:prstGeom prst="rect">
            <a:avLst/>
          </a:prstGeom>
        </p:spPr>
      </p:pic>
      <p:sp>
        <p:nvSpPr>
          <p:cNvPr id="5" name="TextBox 5"/>
          <p:cNvSpPr txBox="1"/>
          <p:nvPr/>
        </p:nvSpPr>
        <p:spPr>
          <a:xfrm>
            <a:off x="3800400" y="8088014"/>
            <a:ext cx="10706249" cy="1005204"/>
          </a:xfrm>
          <a:prstGeom prst="rect">
            <a:avLst/>
          </a:prstGeom>
        </p:spPr>
        <p:txBody>
          <a:bodyPr lIns="0" tIns="0" rIns="0" bIns="0" rtlCol="0" anchor="t">
            <a:spAutoFit/>
          </a:bodyPr>
          <a:lstStyle/>
          <a:p>
            <a:pPr algn="ctr">
              <a:lnSpc>
                <a:spcPts val="8120"/>
              </a:lnSpc>
              <a:spcBef>
                <a:spcPct val="0"/>
              </a:spcBef>
            </a:pPr>
            <a:r>
              <a:rPr lang="en-US" sz="5800" dirty="0">
                <a:solidFill>
                  <a:srgbClr val="5A6C37"/>
                </a:solidFill>
                <a:latin typeface="Open Sans Extra Bold Italics"/>
              </a:rPr>
              <a:t>Email shared with permission</a:t>
            </a:r>
          </a:p>
        </p:txBody>
      </p:sp>
      <p:sp>
        <p:nvSpPr>
          <p:cNvPr id="6" name="AutoShape 6"/>
          <p:cNvSpPr/>
          <p:nvPr/>
        </p:nvSpPr>
        <p:spPr>
          <a:xfrm rot="5512">
            <a:off x="9513" y="354623"/>
            <a:ext cx="18278498" cy="0"/>
          </a:xfrm>
          <a:prstGeom prst="line">
            <a:avLst/>
          </a:prstGeom>
          <a:ln w="571500" cap="flat">
            <a:solidFill>
              <a:srgbClr val="20B861"/>
            </a:solidFill>
            <a:prstDash val="solid"/>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A8D72E775D4A4BB73106BA129DE88C" ma:contentTypeVersion="12" ma:contentTypeDescription="Create a new document." ma:contentTypeScope="" ma:versionID="767a04786345a1ee5c23fb66515fa942">
  <xsd:schema xmlns:xsd="http://www.w3.org/2001/XMLSchema" xmlns:xs="http://www.w3.org/2001/XMLSchema" xmlns:p="http://schemas.microsoft.com/office/2006/metadata/properties" xmlns:ns3="8cbdad99-b825-4931-91af-0f67da9d88d6" xmlns:ns4="829d5ed1-13e6-49a0-9d24-55c791190f7f" targetNamespace="http://schemas.microsoft.com/office/2006/metadata/properties" ma:root="true" ma:fieldsID="be93dd0e1b256bb0e0d2857933d8cbac" ns3:_="" ns4:_="">
    <xsd:import namespace="8cbdad99-b825-4931-91af-0f67da9d88d6"/>
    <xsd:import namespace="829d5ed1-13e6-49a0-9d24-55c791190f7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LengthInSeconds" minOccurs="0"/>
                <xsd:element ref="ns4:SharedWithUsers" minOccurs="0"/>
                <xsd:element ref="ns4:SharedWithDetails" minOccurs="0"/>
                <xsd:element ref="ns4:SharingHintHash"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bdad99-b825-4931-91af-0f67da9d88d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_activity" ma:index="19"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29d5ed1-13e6-49a0-9d24-55c791190f7f"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cbdad99-b825-4931-91af-0f67da9d88d6" xsi:nil="true"/>
  </documentManagement>
</p:properties>
</file>

<file path=customXml/itemProps1.xml><?xml version="1.0" encoding="utf-8"?>
<ds:datastoreItem xmlns:ds="http://schemas.openxmlformats.org/officeDocument/2006/customXml" ds:itemID="{1AC23A65-6217-43C5-9FBB-4E4861812A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bdad99-b825-4931-91af-0f67da9d88d6"/>
    <ds:schemaRef ds:uri="829d5ed1-13e6-49a0-9d24-55c791190f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E308B8B-F74E-41D8-A2CD-830DBB053F0F}">
  <ds:schemaRefs>
    <ds:schemaRef ds:uri="http://schemas.microsoft.com/sharepoint/v3/contenttype/forms"/>
  </ds:schemaRefs>
</ds:datastoreItem>
</file>

<file path=customXml/itemProps3.xml><?xml version="1.0" encoding="utf-8"?>
<ds:datastoreItem xmlns:ds="http://schemas.openxmlformats.org/officeDocument/2006/customXml" ds:itemID="{A87FB990-080B-4750-BD22-83C4EA2DA5E0}">
  <ds:schemaRefs>
    <ds:schemaRef ds:uri="829d5ed1-13e6-49a0-9d24-55c791190f7f"/>
    <ds:schemaRef ds:uri="http://schemas.microsoft.com/office/infopath/2007/PartnerControls"/>
    <ds:schemaRef ds:uri="http://schemas.microsoft.com/office/2006/documentManagement/types"/>
    <ds:schemaRef ds:uri="8cbdad99-b825-4931-91af-0f67da9d88d6"/>
    <ds:schemaRef ds:uri="http://purl.org/dc/dcmitype/"/>
    <ds:schemaRef ds:uri="http://www.w3.org/XML/1998/namespace"/>
    <ds:schemaRef ds:uri="http://schemas.microsoft.com/office/2006/metadata/properties"/>
    <ds:schemaRef ds:uri="http://schemas.openxmlformats.org/package/2006/metadata/core-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1211</TotalTime>
  <Words>1446</Words>
  <Application>Microsoft Office PowerPoint</Application>
  <PresentationFormat>Custom</PresentationFormat>
  <Paragraphs>90</Paragraphs>
  <Slides>27</Slides>
  <Notes>11</Notes>
  <HiddenSlides>0</HiddenSlides>
  <MMClips>8</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27</vt:i4>
      </vt:variant>
    </vt:vector>
  </HeadingPairs>
  <TitlesOfParts>
    <vt:vector size="42" baseType="lpstr">
      <vt:lpstr>Open Sans Light Bold</vt:lpstr>
      <vt:lpstr>RoxboroughCF Bold</vt:lpstr>
      <vt:lpstr>Intro Rust</vt:lpstr>
      <vt:lpstr>Arial</vt:lpstr>
      <vt:lpstr>Open Sans Extra Bold Italics</vt:lpstr>
      <vt:lpstr>Open Sans Light Bold Italics</vt:lpstr>
      <vt:lpstr>Noto Serif Bold Italics</vt:lpstr>
      <vt:lpstr>Open Sans Extra Bold</vt:lpstr>
      <vt:lpstr>Open Sans Bold</vt:lpstr>
      <vt:lpstr>Garbata Black</vt:lpstr>
      <vt:lpstr>Open Sans</vt:lpstr>
      <vt:lpstr>Calibri</vt:lpstr>
      <vt:lpstr>Gagalin</vt:lpstr>
      <vt:lpstr>Canva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Virginia Governor's Conference on Aging</dc:title>
  <cp:lastModifiedBy>Margaret Probst</cp:lastModifiedBy>
  <cp:revision>42</cp:revision>
  <dcterms:created xsi:type="dcterms:W3CDTF">2006-08-16T00:00:00Z</dcterms:created>
  <dcterms:modified xsi:type="dcterms:W3CDTF">2023-04-13T00:31:19Z</dcterms:modified>
  <dc:identifier>DAFdN0EB6Pc</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0x010100ADA8D72E775D4A4BB73106BA129DE88C</vt:lpwstr>
  </property>
</Properties>
</file>