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63" r:id="rId5"/>
    <p:sldId id="269" r:id="rId6"/>
    <p:sldId id="282" r:id="rId7"/>
    <p:sldId id="259" r:id="rId8"/>
    <p:sldId id="265" r:id="rId9"/>
    <p:sldId id="266" r:id="rId10"/>
    <p:sldId id="268" r:id="rId11"/>
    <p:sldId id="272" r:id="rId12"/>
    <p:sldId id="273" r:id="rId13"/>
    <p:sldId id="274" r:id="rId14"/>
    <p:sldId id="270" r:id="rId15"/>
    <p:sldId id="275" r:id="rId16"/>
    <p:sldId id="271" r:id="rId17"/>
    <p:sldId id="276" r:id="rId18"/>
    <p:sldId id="280" r:id="rId19"/>
    <p:sldId id="277" r:id="rId20"/>
    <p:sldId id="283"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4D5A27-B000-44BB-8250-696450074657}" v="1" dt="2022-01-31T16:28:00.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4583" autoAdjust="0"/>
  </p:normalViewPr>
  <p:slideViewPr>
    <p:cSldViewPr snapToGrid="0">
      <p:cViewPr varScale="1">
        <p:scale>
          <a:sx n="54" d="100"/>
          <a:sy n="54" d="100"/>
        </p:scale>
        <p:origin x="13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26365B-A2EA-448B-802A-0CC4FC24D9B6}" type="datetimeFigureOut">
              <a:rPr lang="en-US" smtClean="0"/>
              <a:t>3/29/2022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3AE7A-CC87-4144-B195-8FE3506FBCE6}" type="slidenum">
              <a:rPr lang="en-US" smtClean="0"/>
              <a:t>‹#›</a:t>
            </a:fld>
            <a:endParaRPr lang="en-US"/>
          </a:p>
        </p:txBody>
      </p:sp>
    </p:spTree>
    <p:extLst>
      <p:ext uri="{BB962C8B-B14F-4D97-AF65-F5344CB8AC3E}">
        <p14:creationId xmlns:p14="http://schemas.microsoft.com/office/powerpoint/2010/main" val="2765894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a:t>
            </a:fld>
            <a:endParaRPr lang="cs-C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Stacy needed rehab. The goal of this talk is to ensure you get to definitive treatment in time, lessening your chances of needing rehab!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10</a:t>
            </a:fld>
            <a:endParaRPr lang="cs-CZ"/>
          </a:p>
        </p:txBody>
      </p:sp>
    </p:spTree>
    <p:extLst>
      <p:ext uri="{BB962C8B-B14F-4D97-AF65-F5344CB8AC3E}">
        <p14:creationId xmlns:p14="http://schemas.microsoft.com/office/powerpoint/2010/main" val="1851462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Sudden, unexplained onset. Symptoms can come and go.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11</a:t>
            </a:fld>
            <a:endParaRPr lang="cs-CZ"/>
          </a:p>
        </p:txBody>
      </p:sp>
    </p:spTree>
    <p:extLst>
      <p:ext uri="{BB962C8B-B14F-4D97-AF65-F5344CB8AC3E}">
        <p14:creationId xmlns:p14="http://schemas.microsoft.com/office/powerpoint/2010/main" val="3709816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Once you suspect the person might be having a stroke, you MUST take action to stop that stroke.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12</a:t>
            </a:fld>
            <a:endParaRPr lang="cs-CZ"/>
          </a:p>
        </p:txBody>
      </p:sp>
    </p:spTree>
    <p:extLst>
      <p:ext uri="{BB962C8B-B14F-4D97-AF65-F5344CB8AC3E}">
        <p14:creationId xmlns:p14="http://schemas.microsoft.com/office/powerpoint/2010/main" val="3422679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Calling 911 is the fastest way to get the stroke patient to life saving treatment.</a:t>
            </a:r>
          </a:p>
          <a:p>
            <a:pPr lvl="0"/>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13</a:t>
            </a:fld>
            <a:endParaRPr lang="cs-CZ"/>
          </a:p>
        </p:txBody>
      </p:sp>
    </p:spTree>
    <p:extLst>
      <p:ext uri="{BB962C8B-B14F-4D97-AF65-F5344CB8AC3E}">
        <p14:creationId xmlns:p14="http://schemas.microsoft.com/office/powerpoint/2010/main" val="810888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The ambulance personnel do not get mad at you for calling them. It’s their job to respond.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14</a:t>
            </a:fld>
            <a:endParaRPr lang="cs-CZ"/>
          </a:p>
        </p:txBody>
      </p:sp>
    </p:spTree>
    <p:extLst>
      <p:ext uri="{BB962C8B-B14F-4D97-AF65-F5344CB8AC3E}">
        <p14:creationId xmlns:p14="http://schemas.microsoft.com/office/powerpoint/2010/main" val="3702307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Your action has the potential to drastically reduce disability and to save a life.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15</a:t>
            </a:fld>
            <a:endParaRPr lang="cs-CZ"/>
          </a:p>
        </p:txBody>
      </p:sp>
    </p:spTree>
    <p:extLst>
      <p:ext uri="{BB962C8B-B14F-4D97-AF65-F5344CB8AC3E}">
        <p14:creationId xmlns:p14="http://schemas.microsoft.com/office/powerpoint/2010/main" val="1840420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Stacy needed rehab. The goal of this talk is to ensure you get to definitive treatment in time, lessening your chances of needing rehab!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16</a:t>
            </a:fld>
            <a:endParaRPr lang="cs-CZ"/>
          </a:p>
        </p:txBody>
      </p:sp>
    </p:spTree>
    <p:extLst>
      <p:ext uri="{BB962C8B-B14F-4D97-AF65-F5344CB8AC3E}">
        <p14:creationId xmlns:p14="http://schemas.microsoft.com/office/powerpoint/2010/main" val="3022314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To summarize, you leave here today with the knowledge and confidence to spot a stroke, stop a stroke and save a life.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17</a:t>
            </a:fld>
            <a:endParaRPr lang="cs-CZ"/>
          </a:p>
        </p:txBody>
      </p:sp>
    </p:spTree>
    <p:extLst>
      <p:ext uri="{BB962C8B-B14F-4D97-AF65-F5344CB8AC3E}">
        <p14:creationId xmlns:p14="http://schemas.microsoft.com/office/powerpoint/2010/main" val="300016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Your gift today from the CDC and VDH, who encourages you to offer your neighbors and friends this simple, easy guidance of how to spot as stroke, stop a stroke and save a life. Extra magnets and wallet cards are available. If each of you tells just one person, you will make a difference.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18</a:t>
            </a:fld>
            <a:endParaRPr lang="cs-CZ"/>
          </a:p>
        </p:txBody>
      </p:sp>
    </p:spTree>
    <p:extLst>
      <p:ext uri="{BB962C8B-B14F-4D97-AF65-F5344CB8AC3E}">
        <p14:creationId xmlns:p14="http://schemas.microsoft.com/office/powerpoint/2010/main" val="412391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The odds get higher as we age, but anyone can have a stroke at any time.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2</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We have the medicine to drastically reduce the death and extreme disability that comes with strokes. You can avoid that tragedy for yourselves and others from acting on this simple information presented here today.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3</a:t>
            </a:fld>
            <a:endParaRPr lang="cs-CZ"/>
          </a:p>
        </p:txBody>
      </p:sp>
    </p:spTree>
    <p:extLst>
      <p:ext uri="{BB962C8B-B14F-4D97-AF65-F5344CB8AC3E}">
        <p14:creationId xmlns:p14="http://schemas.microsoft.com/office/powerpoint/2010/main" val="570970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A stroke occurs when blood flow to brain cells is interrupted. Blood flow can be interrupted when a vessel bursts and when a blockage occurs in a blood vessel. The symptoms of both are similar as blood is interrupted to the cells past the break or blockage.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4</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You will leave here today with the knowledge and confidence to spot a stroke, stop a stroke, and save a life.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Roughly 70% of stroke patients will show a droopy face or one-sided arm weakness. These people are unable to smile with both sides of their faces due to the stroke. If they get to treatment in time, their chances of quick recovery are most likely. </a:t>
            </a:r>
          </a:p>
          <a:p>
            <a:pPr lvl="0"/>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This is the 2</a:t>
            </a:r>
            <a:r>
              <a:rPr lang="en-US" baseline="30000" dirty="0"/>
              <a:t>nd</a:t>
            </a:r>
            <a:r>
              <a:rPr lang="en-US" dirty="0"/>
              <a:t> common sign most people suffering from strokes will have. They are often unable to raise both arms to the same level. One side is suddenly weak without a known reason. They may even think they are raising both arms equally. Not all stroke patients will show this sign, however.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8</a:t>
            </a:fld>
            <a:endParaRPr lang="cs-CZ"/>
          </a:p>
        </p:txBody>
      </p:sp>
    </p:spTree>
    <p:extLst>
      <p:ext uri="{BB962C8B-B14F-4D97-AF65-F5344CB8AC3E}">
        <p14:creationId xmlns:p14="http://schemas.microsoft.com/office/powerpoint/2010/main" val="2462899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29.03.2022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9</a:t>
            </a:fld>
            <a:endParaRPr lang="cs-CZ"/>
          </a:p>
        </p:txBody>
      </p:sp>
    </p:spTree>
    <p:extLst>
      <p:ext uri="{BB962C8B-B14F-4D97-AF65-F5344CB8AC3E}">
        <p14:creationId xmlns:p14="http://schemas.microsoft.com/office/powerpoint/2010/main" val="4020472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14D99-89A4-44EF-B550-69BC2E9CC75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6E42CE-472F-4DA7-9634-99F0785981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5B1F2F-6B38-4F55-BF7B-CD62A5E2C525}"/>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14190565-7AE2-44FC-AC99-B1BB1D4B26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2B189-A218-4ED1-98B4-A5095716107F}"/>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4249409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E1E3D-44CD-4233-B216-0867B56DE9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407A624-5A7C-4F36-B405-4A9FED1908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99CCC-55A6-4A77-8C45-792F14C37CA3}"/>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9E328D2F-C007-48A3-A2D9-769EB8D9BF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50A5B1-09A8-4B0B-B9BB-6CCBAE6A9EC1}"/>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166238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66C439-FB2C-4225-A0F7-2B329B9680E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582261-901E-4A63-BA10-7DFAB6116B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6D71BE-0046-4638-92D4-7D7EBCCBA79A}"/>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86A30B31-EA9D-4A5E-A8BC-3237E165ED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311B27-E9D4-4C67-A7B6-B88976200BAD}"/>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3010447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B5009-59CF-410E-BE0E-EB48CCD0C0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D536BE-0294-4CD8-B03D-C34A3F5DAD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20D1F1-8026-47AC-9C17-7548B1AC04A1}"/>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0094CB82-84FB-4A9E-9BD4-618D4994BD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9F6279-88E8-4CC0-8332-BA3F1E12F738}"/>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51867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C8E05-73CF-4F3F-A3F8-A5CC844A7C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41073CE-C84B-4915-B8C8-8DD96F575A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C8F9FC-8980-4E8D-802A-241EE9881F42}"/>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456A152B-B8A1-4B54-8F1E-0E86D3BE5D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023216-B9F8-4EF8-88C6-E0CE43D02D91}"/>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3096488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F00DC-2AB0-4EE6-B9A3-E44F73A3A9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448327-5D0E-4209-87B8-F6BE8D56E7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E8532C-977B-43F3-B29A-EE3A9E33F3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670239-1E34-4E57-A2F2-B6F86731F159}"/>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6" name="Footer Placeholder 5">
            <a:extLst>
              <a:ext uri="{FF2B5EF4-FFF2-40B4-BE49-F238E27FC236}">
                <a16:creationId xmlns:a16="http://schemas.microsoft.com/office/drawing/2014/main" id="{BE45CB5B-7FB5-4FA8-B677-513D481C2F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AA38C-802B-49D3-8EA5-8961353F5E4E}"/>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800153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11509-5114-48A8-9EA9-C6F34F409B3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0F1798F-3F1F-4CA0-A976-42FB50363B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481A80-574C-4AEF-A2DE-DF606F06A45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BB4A16-6F39-439E-9523-C754C9E232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F6DFC4-0AA7-4A75-8194-D100D3F294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C0A76B-C52B-4EE2-8E3C-8415BDE08B72}"/>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8" name="Footer Placeholder 7">
            <a:extLst>
              <a:ext uri="{FF2B5EF4-FFF2-40B4-BE49-F238E27FC236}">
                <a16:creationId xmlns:a16="http://schemas.microsoft.com/office/drawing/2014/main" id="{84B07D8E-3E02-47C0-A569-FA269F05705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6B79B4-4563-4B79-A1C8-11B88E72E0C3}"/>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3477354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739F-8423-4E17-B8AB-8198ED4A1F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632EF3-17F8-4DE1-9825-17F5C4C75FA6}"/>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4" name="Footer Placeholder 3">
            <a:extLst>
              <a:ext uri="{FF2B5EF4-FFF2-40B4-BE49-F238E27FC236}">
                <a16:creationId xmlns:a16="http://schemas.microsoft.com/office/drawing/2014/main" id="{6B181186-E80D-478B-9A07-1BE7774B5F2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0C0020-A1DC-481B-B26C-56528ECAC4ED}"/>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3861592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9AD4BB-17B6-4EA5-B45F-C1A350D9CE46}"/>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3" name="Footer Placeholder 2">
            <a:extLst>
              <a:ext uri="{FF2B5EF4-FFF2-40B4-BE49-F238E27FC236}">
                <a16:creationId xmlns:a16="http://schemas.microsoft.com/office/drawing/2014/main" id="{AC22DED9-43C3-4080-BE74-985D17B234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4456532-908E-4802-9F82-14E9E71F5A90}"/>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2740368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C0497-FF1F-4353-A9EC-36158D99D9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C4AF59-7300-44FE-B2E3-44E08D1DD7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D3038B-9835-4341-8E7B-077C68FDC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3BCE53-1122-4BBE-A185-CC0FDC2C9DC1}"/>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6" name="Footer Placeholder 5">
            <a:extLst>
              <a:ext uri="{FF2B5EF4-FFF2-40B4-BE49-F238E27FC236}">
                <a16:creationId xmlns:a16="http://schemas.microsoft.com/office/drawing/2014/main" id="{99FE9FE1-CD94-494D-B281-A48ACA797A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20FC10-2B87-42BA-A807-DF4970F89EE0}"/>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1569015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C18E8-889A-4AE3-8B66-126B4CEF7C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BF04EA-6CDB-44AD-9F3F-1D92EDA99B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503076-B5A1-41C4-BE88-D154A45A26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D43102-F4BE-4ED4-BA09-3B6216393E28}"/>
              </a:ext>
            </a:extLst>
          </p:cNvPr>
          <p:cNvSpPr>
            <a:spLocks noGrp="1"/>
          </p:cNvSpPr>
          <p:nvPr>
            <p:ph type="dt" sz="half" idx="10"/>
          </p:nvPr>
        </p:nvSpPr>
        <p:spPr/>
        <p:txBody>
          <a:bodyPr/>
          <a:lstStyle/>
          <a:p>
            <a:fld id="{365C44C0-E0EB-4F62-8598-7C759B190DF7}" type="datetimeFigureOut">
              <a:rPr lang="en-US" smtClean="0"/>
              <a:t>3/29/2022</a:t>
            </a:fld>
            <a:endParaRPr lang="en-US"/>
          </a:p>
        </p:txBody>
      </p:sp>
      <p:sp>
        <p:nvSpPr>
          <p:cNvPr id="6" name="Footer Placeholder 5">
            <a:extLst>
              <a:ext uri="{FF2B5EF4-FFF2-40B4-BE49-F238E27FC236}">
                <a16:creationId xmlns:a16="http://schemas.microsoft.com/office/drawing/2014/main" id="{B33116A4-F4A8-4C55-ACF7-A1A6E36A6C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B604AD-E0CC-4BB8-9BAC-6A4C7858F3E4}"/>
              </a:ext>
            </a:extLst>
          </p:cNvPr>
          <p:cNvSpPr>
            <a:spLocks noGrp="1"/>
          </p:cNvSpPr>
          <p:nvPr>
            <p:ph type="sldNum" sz="quarter" idx="12"/>
          </p:nvPr>
        </p:nvSpPr>
        <p:spPr/>
        <p:txBody>
          <a:bodyPr/>
          <a:lstStyle/>
          <a:p>
            <a:fld id="{1B57912F-3DA3-447A-B7DB-69EF2DF02B05}" type="slidenum">
              <a:rPr lang="en-US" smtClean="0"/>
              <a:t>‹#›</a:t>
            </a:fld>
            <a:endParaRPr lang="en-US"/>
          </a:p>
        </p:txBody>
      </p:sp>
    </p:spTree>
    <p:extLst>
      <p:ext uri="{BB962C8B-B14F-4D97-AF65-F5344CB8AC3E}">
        <p14:creationId xmlns:p14="http://schemas.microsoft.com/office/powerpoint/2010/main" val="362699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A84A55-680D-4552-9C1D-2003579AFF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7F0FF8-1F9D-4393-AA28-BFF4A0D273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0BB186-1781-4EF7-989B-338CFF8C83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C44C0-E0EB-4F62-8598-7C759B190DF7}" type="datetimeFigureOut">
              <a:rPr lang="en-US" smtClean="0"/>
              <a:t>3/29/2022</a:t>
            </a:fld>
            <a:endParaRPr lang="en-US"/>
          </a:p>
        </p:txBody>
      </p:sp>
      <p:sp>
        <p:nvSpPr>
          <p:cNvPr id="5" name="Footer Placeholder 4">
            <a:extLst>
              <a:ext uri="{FF2B5EF4-FFF2-40B4-BE49-F238E27FC236}">
                <a16:creationId xmlns:a16="http://schemas.microsoft.com/office/drawing/2014/main" id="{33C0EFBF-0B1D-4F95-8677-8E5CFBBC45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A4DCEB-5492-43C7-A3E5-A725450552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7912F-3DA3-447A-B7DB-69EF2DF02B05}" type="slidenum">
              <a:rPr lang="en-US" smtClean="0"/>
              <a:t>‹#›</a:t>
            </a:fld>
            <a:endParaRPr lang="en-US"/>
          </a:p>
        </p:txBody>
      </p:sp>
    </p:spTree>
    <p:extLst>
      <p:ext uri="{BB962C8B-B14F-4D97-AF65-F5344CB8AC3E}">
        <p14:creationId xmlns:p14="http://schemas.microsoft.com/office/powerpoint/2010/main" val="3864264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8.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gif"/><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2289497D-332C-4F58-93ED-5D58E5B40A62}"/>
              </a:ext>
            </a:extLst>
          </p:cNvPr>
          <p:cNvSpPr txBox="1"/>
          <p:nvPr/>
        </p:nvSpPr>
        <p:spPr>
          <a:xfrm>
            <a:off x="0" y="41704"/>
            <a:ext cx="7169426" cy="3178574"/>
          </a:xfrm>
          <a:prstGeom prst="rect">
            <a:avLst/>
          </a:prstGeom>
          <a:noFill/>
        </p:spPr>
        <p:txBody>
          <a:bodyPr wrap="square">
            <a:spAutoFit/>
          </a:bodyPr>
          <a:lstStyle/>
          <a:p>
            <a:pPr algn="ctr"/>
            <a:r>
              <a:rPr lang="en-US" sz="10000" b="1" dirty="0">
                <a:latin typeface="+mj-lt"/>
              </a:rPr>
              <a:t>Stroke Smart </a:t>
            </a:r>
          </a:p>
          <a:p>
            <a:pPr algn="ctr"/>
            <a:r>
              <a:rPr lang="en-US" sz="10000" b="1" dirty="0">
                <a:latin typeface="+mj-lt"/>
              </a:rPr>
              <a:t>Basics</a:t>
            </a:r>
          </a:p>
        </p:txBody>
      </p:sp>
      <p:pic>
        <p:nvPicPr>
          <p:cNvPr id="10" name="Picture 9">
            <a:extLst>
              <a:ext uri="{FF2B5EF4-FFF2-40B4-BE49-F238E27FC236}">
                <a16:creationId xmlns:a16="http://schemas.microsoft.com/office/drawing/2014/main" id="{AF61A129-4347-4B5C-B89F-86E617B52790}"/>
              </a:ext>
            </a:extLst>
          </p:cNvPr>
          <p:cNvPicPr>
            <a:picLocks noChangeAspect="1"/>
          </p:cNvPicPr>
          <p:nvPr/>
        </p:nvPicPr>
        <p:blipFill>
          <a:blip r:embed="rId4">
            <a:alphaModFix/>
          </a:blip>
          <a:srcRect/>
          <a:stretch>
            <a:fillRect/>
          </a:stretch>
        </p:blipFill>
        <p:spPr>
          <a:xfrm>
            <a:off x="10115280" y="4634039"/>
            <a:ext cx="2076720" cy="2223961"/>
          </a:xfrm>
          <a:prstGeom prst="rect">
            <a:avLst/>
          </a:prstGeom>
        </p:spPr>
      </p:pic>
      <p:sp>
        <p:nvSpPr>
          <p:cNvPr id="8" name="TextBox 7">
            <a:extLst>
              <a:ext uri="{FF2B5EF4-FFF2-40B4-BE49-F238E27FC236}">
                <a16:creationId xmlns:a16="http://schemas.microsoft.com/office/drawing/2014/main" id="{372ACC31-1AF8-4B68-BA6E-50C1A535C59B}"/>
              </a:ext>
            </a:extLst>
          </p:cNvPr>
          <p:cNvSpPr txBox="1"/>
          <p:nvPr/>
        </p:nvSpPr>
        <p:spPr>
          <a:xfrm>
            <a:off x="1921565" y="3429000"/>
            <a:ext cx="10270435" cy="707886"/>
          </a:xfrm>
          <a:prstGeom prst="rect">
            <a:avLst/>
          </a:prstGeom>
          <a:noFill/>
        </p:spPr>
        <p:txBody>
          <a:bodyPr wrap="square" rtlCol="0">
            <a:spAutoFit/>
          </a:bodyPr>
          <a:lstStyle/>
          <a:p>
            <a:r>
              <a:rPr lang="en-US" sz="4000" dirty="0"/>
              <a:t>Presented by the Northern Virginia EMS Council</a:t>
            </a:r>
          </a:p>
        </p:txBody>
      </p:sp>
      <p:pic>
        <p:nvPicPr>
          <p:cNvPr id="12" name="Picture 11">
            <a:extLst>
              <a:ext uri="{FF2B5EF4-FFF2-40B4-BE49-F238E27FC236}">
                <a16:creationId xmlns:a16="http://schemas.microsoft.com/office/drawing/2014/main" id="{FA74437F-AE9E-4993-87C1-32ACB7DAD1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7352" y="4417034"/>
            <a:ext cx="2152650" cy="2152650"/>
          </a:xfrm>
          <a:prstGeom prst="rect">
            <a:avLst/>
          </a:prstGeom>
        </p:spPr>
      </p:pic>
      <p:pic>
        <p:nvPicPr>
          <p:cNvPr id="13" name="Picture 12">
            <a:extLst>
              <a:ext uri="{FF2B5EF4-FFF2-40B4-BE49-F238E27FC236}">
                <a16:creationId xmlns:a16="http://schemas.microsoft.com/office/drawing/2014/main" id="{542E004B-E3F6-484B-BCED-249BEE9B95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981" y="5363404"/>
            <a:ext cx="4572000" cy="742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5"/>
          <a:srcRect t="21875" b="21875"/>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E03E1A97-42B1-497E-A7EC-EBC2A576014F}"/>
              </a:ext>
            </a:extLst>
          </p:cNvPr>
          <p:cNvSpPr>
            <a:spLocks noGrp="1"/>
          </p:cNvSpPr>
          <p:nvPr>
            <p:ph type="title"/>
          </p:nvPr>
        </p:nvSpPr>
        <p:spPr/>
        <p:txBody>
          <a:bodyPr/>
          <a:lstStyle/>
          <a:p>
            <a:r>
              <a:rPr lang="en-US" dirty="0"/>
              <a:t>Video Goes Here</a:t>
            </a:r>
          </a:p>
        </p:txBody>
      </p:sp>
      <p:pic>
        <p:nvPicPr>
          <p:cNvPr id="4" name="Picture 3">
            <a:extLst>
              <a:ext uri="{FF2B5EF4-FFF2-40B4-BE49-F238E27FC236}">
                <a16:creationId xmlns:a16="http://schemas.microsoft.com/office/drawing/2014/main" id="{21F81E8B-C793-4EB0-BB97-13CB628AE64F}"/>
              </a:ext>
            </a:extLst>
          </p:cNvPr>
          <p:cNvPicPr>
            <a:picLocks noChangeAspect="1"/>
          </p:cNvPicPr>
          <p:nvPr/>
        </p:nvPicPr>
        <p:blipFill>
          <a:blip r:embed="rId6">
            <a:alphaModFix/>
          </a:blip>
          <a:srcRect/>
          <a:stretch>
            <a:fillRect/>
          </a:stretch>
        </p:blipFill>
        <p:spPr>
          <a:xfrm>
            <a:off x="0" y="5825613"/>
            <a:ext cx="964036" cy="1032387"/>
          </a:xfrm>
          <a:prstGeom prst="rect">
            <a:avLst/>
          </a:prstGeom>
        </p:spPr>
      </p:pic>
      <p:pic>
        <p:nvPicPr>
          <p:cNvPr id="5" name="Stacy Yepes Stroke Video">
            <a:hlinkClick r:id="" action="ppaction://media"/>
            <a:extLst>
              <a:ext uri="{FF2B5EF4-FFF2-40B4-BE49-F238E27FC236}">
                <a16:creationId xmlns:a16="http://schemas.microsoft.com/office/drawing/2014/main" id="{9A4FE12E-9A4E-4EEF-A3FD-BAB3E5E8CE10}"/>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4044351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94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BAA5A2-5EF9-42E6-A672-051D892D5907}"/>
              </a:ext>
            </a:extLst>
          </p:cNvPr>
          <p:cNvSpPr txBox="1"/>
          <p:nvPr/>
        </p:nvSpPr>
        <p:spPr>
          <a:xfrm>
            <a:off x="0" y="2741554"/>
            <a:ext cx="11127545"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FF1616"/>
                </a:solidFill>
                <a:latin typeface="Open Sans Extra Bold"/>
              </a:rPr>
              <a:t>Difficulty understanding or forming words</a:t>
            </a:r>
          </a:p>
        </p:txBody>
      </p:sp>
      <p:sp>
        <p:nvSpPr>
          <p:cNvPr id="5" name="TextBox 4">
            <a:extLst>
              <a:ext uri="{FF2B5EF4-FFF2-40B4-BE49-F238E27FC236}">
                <a16:creationId xmlns:a16="http://schemas.microsoft.com/office/drawing/2014/main" id="{15C54E4A-429F-4AA7-96ED-9EA6BDF35F8B}"/>
              </a:ext>
            </a:extLst>
          </p:cNvPr>
          <p:cNvSpPr txBox="1"/>
          <p:nvPr/>
        </p:nvSpPr>
        <p:spPr>
          <a:xfrm>
            <a:off x="28257" y="4706297"/>
            <a:ext cx="10607022"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004AAD"/>
                </a:solidFill>
                <a:latin typeface="Open Sans Extra Bold"/>
              </a:rPr>
              <a:t>Weakness on one or both sides of the body</a:t>
            </a:r>
          </a:p>
        </p:txBody>
      </p:sp>
      <p:sp>
        <p:nvSpPr>
          <p:cNvPr id="6" name="TextBox 5">
            <a:extLst>
              <a:ext uri="{FF2B5EF4-FFF2-40B4-BE49-F238E27FC236}">
                <a16:creationId xmlns:a16="http://schemas.microsoft.com/office/drawing/2014/main" id="{F2FBD767-887C-455E-BB50-E4D12298EEAB}"/>
              </a:ext>
            </a:extLst>
          </p:cNvPr>
          <p:cNvSpPr txBox="1"/>
          <p:nvPr/>
        </p:nvSpPr>
        <p:spPr>
          <a:xfrm>
            <a:off x="7146387" y="5734029"/>
            <a:ext cx="4627830"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008037"/>
                </a:solidFill>
                <a:latin typeface="Open Sans Extra Bold"/>
              </a:rPr>
              <a:t>Facial Drooping</a:t>
            </a:r>
          </a:p>
        </p:txBody>
      </p:sp>
      <p:sp>
        <p:nvSpPr>
          <p:cNvPr id="7" name="TextBox 7">
            <a:extLst>
              <a:ext uri="{FF2B5EF4-FFF2-40B4-BE49-F238E27FC236}">
                <a16:creationId xmlns:a16="http://schemas.microsoft.com/office/drawing/2014/main" id="{984037A3-785A-49A3-8609-146B4AE62381}"/>
              </a:ext>
            </a:extLst>
          </p:cNvPr>
          <p:cNvSpPr txBox="1"/>
          <p:nvPr/>
        </p:nvSpPr>
        <p:spPr>
          <a:xfrm>
            <a:off x="964036" y="1927518"/>
            <a:ext cx="10642254"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CB6CE6"/>
                </a:solidFill>
                <a:latin typeface="Open Sans Extra Bold"/>
              </a:rPr>
              <a:t>Numbness on one or both sides of the body</a:t>
            </a:r>
          </a:p>
        </p:txBody>
      </p:sp>
      <p:sp>
        <p:nvSpPr>
          <p:cNvPr id="8" name="TextBox 8">
            <a:extLst>
              <a:ext uri="{FF2B5EF4-FFF2-40B4-BE49-F238E27FC236}">
                <a16:creationId xmlns:a16="http://schemas.microsoft.com/office/drawing/2014/main" id="{3D929505-300E-4313-A0E9-28DC9BB6E639}"/>
              </a:ext>
            </a:extLst>
          </p:cNvPr>
          <p:cNvSpPr txBox="1"/>
          <p:nvPr/>
        </p:nvSpPr>
        <p:spPr>
          <a:xfrm>
            <a:off x="5563772" y="3605374"/>
            <a:ext cx="6132678"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7ED957"/>
                </a:solidFill>
                <a:latin typeface="Open Sans Extra Bold"/>
              </a:rPr>
              <a:t>Loss of balance/dizziness</a:t>
            </a:r>
          </a:p>
        </p:txBody>
      </p:sp>
      <p:sp>
        <p:nvSpPr>
          <p:cNvPr id="9" name="TextBox 9">
            <a:extLst>
              <a:ext uri="{FF2B5EF4-FFF2-40B4-BE49-F238E27FC236}">
                <a16:creationId xmlns:a16="http://schemas.microsoft.com/office/drawing/2014/main" id="{C6427B35-E0FB-473F-B2E3-EB5E1D89EEC0}"/>
              </a:ext>
            </a:extLst>
          </p:cNvPr>
          <p:cNvSpPr txBox="1"/>
          <p:nvPr/>
        </p:nvSpPr>
        <p:spPr>
          <a:xfrm>
            <a:off x="1503371" y="5703478"/>
            <a:ext cx="4417368" cy="789447"/>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rgbClr val="5F3A30"/>
                </a:solidFill>
                <a:latin typeface="Open Sans Extra Bold"/>
              </a:rPr>
              <a:t>Vision Changes</a:t>
            </a:r>
          </a:p>
        </p:txBody>
      </p:sp>
      <p:sp>
        <p:nvSpPr>
          <p:cNvPr id="11" name="TextBox 10">
            <a:extLst>
              <a:ext uri="{FF2B5EF4-FFF2-40B4-BE49-F238E27FC236}">
                <a16:creationId xmlns:a16="http://schemas.microsoft.com/office/drawing/2014/main" id="{38206E15-C2C2-4826-BAEA-91104F81BCE9}"/>
              </a:ext>
            </a:extLst>
          </p:cNvPr>
          <p:cNvSpPr txBox="1"/>
          <p:nvPr/>
        </p:nvSpPr>
        <p:spPr>
          <a:xfrm>
            <a:off x="1463040" y="0"/>
            <a:ext cx="6907237" cy="1569660"/>
          </a:xfrm>
          <a:prstGeom prst="rect">
            <a:avLst/>
          </a:prstGeom>
          <a:noFill/>
        </p:spPr>
        <p:txBody>
          <a:bodyPr wrap="square">
            <a:spAutoFit/>
          </a:bodyPr>
          <a:lstStyle/>
          <a:p>
            <a:r>
              <a:rPr lang="en-US" sz="9600" i="1" dirty="0"/>
              <a:t>Spot a Stroke</a:t>
            </a:r>
          </a:p>
        </p:txBody>
      </p:sp>
      <p:pic>
        <p:nvPicPr>
          <p:cNvPr id="10" name="Picture 9">
            <a:extLst>
              <a:ext uri="{FF2B5EF4-FFF2-40B4-BE49-F238E27FC236}">
                <a16:creationId xmlns:a16="http://schemas.microsoft.com/office/drawing/2014/main" id="{599D9267-FCF7-4375-A576-A73FFD8BEF88}"/>
              </a:ext>
            </a:extLst>
          </p:cNvPr>
          <p:cNvPicPr>
            <a:picLocks noChangeAspect="1"/>
          </p:cNvPicPr>
          <p:nvPr/>
        </p:nvPicPr>
        <p:blipFill>
          <a:blip r:embed="rId3">
            <a:alphaModFix/>
          </a:blip>
          <a:srcRect/>
          <a:stretch>
            <a:fillRect/>
          </a:stretch>
        </p:blipFill>
        <p:spPr>
          <a:xfrm>
            <a:off x="0" y="5825613"/>
            <a:ext cx="964036" cy="1032387"/>
          </a:xfrm>
          <a:prstGeom prst="rect">
            <a:avLst/>
          </a:prstGeom>
        </p:spPr>
      </p:pic>
      <p:sp>
        <p:nvSpPr>
          <p:cNvPr id="13" name="TextBox 8">
            <a:extLst>
              <a:ext uri="{FF2B5EF4-FFF2-40B4-BE49-F238E27FC236}">
                <a16:creationId xmlns:a16="http://schemas.microsoft.com/office/drawing/2014/main" id="{A8F9237D-4BA1-4D95-A67F-C2AB30CB61C5}"/>
              </a:ext>
            </a:extLst>
          </p:cNvPr>
          <p:cNvSpPr txBox="1"/>
          <p:nvPr/>
        </p:nvSpPr>
        <p:spPr>
          <a:xfrm>
            <a:off x="82712" y="3843067"/>
            <a:ext cx="4162368" cy="78944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7000"/>
              </a:lnSpc>
              <a:spcBef>
                <a:spcPct val="0"/>
              </a:spcBef>
            </a:pPr>
            <a:r>
              <a:rPr lang="en-US" sz="4000" b="1" dirty="0">
                <a:solidFill>
                  <a:schemeClr val="tx2">
                    <a:lumMod val="75000"/>
                  </a:schemeClr>
                </a:solidFill>
                <a:latin typeface="Open Sans Extra Bold"/>
              </a:rPr>
              <a:t>Confusion</a:t>
            </a:r>
          </a:p>
        </p:txBody>
      </p:sp>
      <p:sp>
        <p:nvSpPr>
          <p:cNvPr id="2" name="TextBox 1">
            <a:extLst>
              <a:ext uri="{FF2B5EF4-FFF2-40B4-BE49-F238E27FC236}">
                <a16:creationId xmlns:a16="http://schemas.microsoft.com/office/drawing/2014/main" id="{4AC5F20D-D4DD-48F6-BB8B-FD0D6399343D}"/>
              </a:ext>
            </a:extLst>
          </p:cNvPr>
          <p:cNvSpPr txBox="1"/>
          <p:nvPr/>
        </p:nvSpPr>
        <p:spPr>
          <a:xfrm>
            <a:off x="3896856" y="1362256"/>
            <a:ext cx="5785815" cy="707886"/>
          </a:xfrm>
          <a:prstGeom prst="rect">
            <a:avLst/>
          </a:prstGeom>
          <a:pattFill prst="pct75">
            <a:fgClr>
              <a:srgbClr val="FFFF00"/>
            </a:fgClr>
            <a:bgClr>
              <a:schemeClr val="bg1"/>
            </a:bgClr>
          </a:pattFill>
        </p:spPr>
        <p:txBody>
          <a:bodyPr wrap="none" rtlCol="0">
            <a:spAutoFit/>
          </a:bodyPr>
          <a:lstStyle/>
          <a:p>
            <a:r>
              <a:rPr lang="en-US" sz="4000" dirty="0"/>
              <a:t>Sudden, Unexplained Signs</a:t>
            </a:r>
          </a:p>
        </p:txBody>
      </p:sp>
    </p:spTree>
    <p:extLst>
      <p:ext uri="{BB962C8B-B14F-4D97-AF65-F5344CB8AC3E}">
        <p14:creationId xmlns:p14="http://schemas.microsoft.com/office/powerpoint/2010/main" val="28303909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916CBA9-B08D-4D20-85A1-651C68AC4351}"/>
              </a:ext>
            </a:extLst>
          </p:cNvPr>
          <p:cNvSpPr>
            <a:spLocks noGrp="1"/>
          </p:cNvSpPr>
          <p:nvPr>
            <p:ph type="title"/>
          </p:nvPr>
        </p:nvSpPr>
        <p:spPr>
          <a:xfrm>
            <a:off x="838200" y="121422"/>
            <a:ext cx="10515600" cy="1325563"/>
          </a:xfrm>
        </p:spPr>
        <p:txBody>
          <a:bodyPr>
            <a:noAutofit/>
          </a:bodyPr>
          <a:lstStyle/>
          <a:p>
            <a:pPr algn="ctr"/>
            <a:r>
              <a:rPr lang="en-US" sz="14000" b="1" u="sng" dirty="0"/>
              <a:t>The Goal</a:t>
            </a:r>
          </a:p>
        </p:txBody>
      </p:sp>
      <p:sp>
        <p:nvSpPr>
          <p:cNvPr id="7" name="TextBox 6">
            <a:extLst>
              <a:ext uri="{FF2B5EF4-FFF2-40B4-BE49-F238E27FC236}">
                <a16:creationId xmlns:a16="http://schemas.microsoft.com/office/drawing/2014/main" id="{76172011-FE6C-4310-81AE-74EB1CDE5923}"/>
              </a:ext>
            </a:extLst>
          </p:cNvPr>
          <p:cNvSpPr txBox="1"/>
          <p:nvPr/>
        </p:nvSpPr>
        <p:spPr>
          <a:xfrm>
            <a:off x="0" y="1731820"/>
            <a:ext cx="6739409" cy="1323439"/>
          </a:xfrm>
          <a:prstGeom prst="rect">
            <a:avLst/>
          </a:prstGeom>
          <a:noFill/>
        </p:spPr>
        <p:txBody>
          <a:bodyPr wrap="none" rtlCol="0">
            <a:spAutoFit/>
          </a:bodyPr>
          <a:lstStyle/>
          <a:p>
            <a:r>
              <a:rPr lang="en-US" sz="8000" dirty="0"/>
              <a:t>1) Spot a Stroke</a:t>
            </a:r>
          </a:p>
        </p:txBody>
      </p:sp>
      <p:sp>
        <p:nvSpPr>
          <p:cNvPr id="9" name="TextBox 8">
            <a:extLst>
              <a:ext uri="{FF2B5EF4-FFF2-40B4-BE49-F238E27FC236}">
                <a16:creationId xmlns:a16="http://schemas.microsoft.com/office/drawing/2014/main" id="{D03CFFB0-AA3C-42DE-9EE5-AEE7286B62CE}"/>
              </a:ext>
            </a:extLst>
          </p:cNvPr>
          <p:cNvSpPr txBox="1"/>
          <p:nvPr/>
        </p:nvSpPr>
        <p:spPr>
          <a:xfrm>
            <a:off x="3192354" y="3501532"/>
            <a:ext cx="6729406" cy="1323439"/>
          </a:xfrm>
          <a:prstGeom prst="rect">
            <a:avLst/>
          </a:prstGeom>
          <a:noFill/>
        </p:spPr>
        <p:txBody>
          <a:bodyPr wrap="none" rtlCol="0">
            <a:spAutoFit/>
          </a:bodyPr>
          <a:lstStyle/>
          <a:p>
            <a:r>
              <a:rPr lang="en-US" sz="8000" i="1" dirty="0">
                <a:solidFill>
                  <a:srgbClr val="FF0000"/>
                </a:solidFill>
              </a:rPr>
              <a:t>2) Stop a Stroke</a:t>
            </a:r>
          </a:p>
        </p:txBody>
      </p:sp>
      <p:sp>
        <p:nvSpPr>
          <p:cNvPr id="14" name="TextBox 13">
            <a:extLst>
              <a:ext uri="{FF2B5EF4-FFF2-40B4-BE49-F238E27FC236}">
                <a16:creationId xmlns:a16="http://schemas.microsoft.com/office/drawing/2014/main" id="{00E6CB8A-B3E6-4878-887E-3176C7E4DD44}"/>
              </a:ext>
            </a:extLst>
          </p:cNvPr>
          <p:cNvSpPr txBox="1"/>
          <p:nvPr/>
        </p:nvSpPr>
        <p:spPr>
          <a:xfrm>
            <a:off x="6266851" y="5179766"/>
            <a:ext cx="5577489" cy="1323439"/>
          </a:xfrm>
          <a:prstGeom prst="rect">
            <a:avLst/>
          </a:prstGeom>
          <a:noFill/>
        </p:spPr>
        <p:txBody>
          <a:bodyPr wrap="none" rtlCol="0">
            <a:spAutoFit/>
          </a:bodyPr>
          <a:lstStyle/>
          <a:p>
            <a:r>
              <a:rPr lang="en-US" sz="8000" dirty="0"/>
              <a:t>3) Save a Life</a:t>
            </a:r>
          </a:p>
        </p:txBody>
      </p:sp>
      <p:pic>
        <p:nvPicPr>
          <p:cNvPr id="11" name="Picture 10">
            <a:extLst>
              <a:ext uri="{FF2B5EF4-FFF2-40B4-BE49-F238E27FC236}">
                <a16:creationId xmlns:a16="http://schemas.microsoft.com/office/drawing/2014/main" id="{47B9BD4C-28C8-4011-802E-4439569F80B8}"/>
              </a:ext>
            </a:extLst>
          </p:cNvPr>
          <p:cNvPicPr>
            <a:picLocks noChangeAspect="1"/>
          </p:cNvPicPr>
          <p:nvPr/>
        </p:nvPicPr>
        <p:blipFill>
          <a:blip r:embed="rId4">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36993349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C83203F-ABE9-4274-8930-EBE0120ACD7F}"/>
              </a:ext>
            </a:extLst>
          </p:cNvPr>
          <p:cNvSpPr txBox="1"/>
          <p:nvPr/>
        </p:nvSpPr>
        <p:spPr>
          <a:xfrm>
            <a:off x="1463040" y="0"/>
            <a:ext cx="8915399" cy="1569660"/>
          </a:xfrm>
          <a:prstGeom prst="rect">
            <a:avLst/>
          </a:prstGeom>
          <a:noFill/>
        </p:spPr>
        <p:txBody>
          <a:bodyPr wrap="square">
            <a:spAutoFit/>
          </a:bodyPr>
          <a:lstStyle/>
          <a:p>
            <a:r>
              <a:rPr lang="en-US" sz="9600" i="1" dirty="0">
                <a:solidFill>
                  <a:srgbClr val="FF0000"/>
                </a:solidFill>
              </a:rPr>
              <a:t> Stop a Stroke</a:t>
            </a:r>
          </a:p>
        </p:txBody>
      </p:sp>
      <p:sp>
        <p:nvSpPr>
          <p:cNvPr id="4" name="TextBox 3">
            <a:extLst>
              <a:ext uri="{FF2B5EF4-FFF2-40B4-BE49-F238E27FC236}">
                <a16:creationId xmlns:a16="http://schemas.microsoft.com/office/drawing/2014/main" id="{454D4438-1FEA-4180-B297-22D0B3530FD9}"/>
              </a:ext>
            </a:extLst>
          </p:cNvPr>
          <p:cNvSpPr txBox="1"/>
          <p:nvPr/>
        </p:nvSpPr>
        <p:spPr>
          <a:xfrm>
            <a:off x="81483" y="1602818"/>
            <a:ext cx="5933034" cy="1477328"/>
          </a:xfrm>
          <a:prstGeom prst="rect">
            <a:avLst/>
          </a:prstGeom>
          <a:noFill/>
        </p:spPr>
        <p:txBody>
          <a:bodyPr wrap="none" rtlCol="0">
            <a:spAutoFit/>
          </a:bodyPr>
          <a:lstStyle/>
          <a:p>
            <a:r>
              <a:rPr lang="en-US" sz="9000" b="1" dirty="0">
                <a:solidFill>
                  <a:srgbClr val="0070C0"/>
                </a:solidFill>
              </a:rPr>
              <a:t>Do Call 911!</a:t>
            </a:r>
          </a:p>
        </p:txBody>
      </p:sp>
      <p:grpSp>
        <p:nvGrpSpPr>
          <p:cNvPr id="9" name="Group 8">
            <a:extLst>
              <a:ext uri="{FF2B5EF4-FFF2-40B4-BE49-F238E27FC236}">
                <a16:creationId xmlns:a16="http://schemas.microsoft.com/office/drawing/2014/main" id="{01A32DE5-65B5-4174-9D4E-22857C9B0C8F}"/>
              </a:ext>
            </a:extLst>
          </p:cNvPr>
          <p:cNvGrpSpPr/>
          <p:nvPr/>
        </p:nvGrpSpPr>
        <p:grpSpPr>
          <a:xfrm>
            <a:off x="1463040" y="3747538"/>
            <a:ext cx="7522316" cy="2735109"/>
            <a:chOff x="2773467" y="3144798"/>
            <a:chExt cx="7522316" cy="2735109"/>
          </a:xfrm>
        </p:grpSpPr>
        <p:sp>
          <p:nvSpPr>
            <p:cNvPr id="5" name="TextBox 4">
              <a:extLst>
                <a:ext uri="{FF2B5EF4-FFF2-40B4-BE49-F238E27FC236}">
                  <a16:creationId xmlns:a16="http://schemas.microsoft.com/office/drawing/2014/main" id="{8316A4C0-2160-49F0-995F-3914EEA74666}"/>
                </a:ext>
              </a:extLst>
            </p:cNvPr>
            <p:cNvSpPr txBox="1"/>
            <p:nvPr/>
          </p:nvSpPr>
          <p:spPr>
            <a:xfrm>
              <a:off x="2773467" y="4158409"/>
              <a:ext cx="6449266" cy="707886"/>
            </a:xfrm>
            <a:prstGeom prst="rect">
              <a:avLst/>
            </a:prstGeom>
            <a:noFill/>
          </p:spPr>
          <p:txBody>
            <a:bodyPr wrap="none" rtlCol="0">
              <a:spAutoFit/>
            </a:bodyPr>
            <a:lstStyle/>
            <a:p>
              <a:r>
                <a:rPr lang="en-US" sz="4000" dirty="0">
                  <a:solidFill>
                    <a:srgbClr val="002060"/>
                  </a:solidFill>
                </a:rPr>
                <a:t>Don’t call your primary doctor</a:t>
              </a:r>
            </a:p>
          </p:txBody>
        </p:sp>
        <p:sp>
          <p:nvSpPr>
            <p:cNvPr id="7" name="TextBox 6">
              <a:extLst>
                <a:ext uri="{FF2B5EF4-FFF2-40B4-BE49-F238E27FC236}">
                  <a16:creationId xmlns:a16="http://schemas.microsoft.com/office/drawing/2014/main" id="{A93DEB07-D8C9-4881-AC03-33F6B52D6048}"/>
                </a:ext>
              </a:extLst>
            </p:cNvPr>
            <p:cNvSpPr txBox="1"/>
            <p:nvPr/>
          </p:nvSpPr>
          <p:spPr>
            <a:xfrm>
              <a:off x="2773467" y="5172021"/>
              <a:ext cx="7522316" cy="707886"/>
            </a:xfrm>
            <a:prstGeom prst="rect">
              <a:avLst/>
            </a:prstGeom>
            <a:noFill/>
          </p:spPr>
          <p:txBody>
            <a:bodyPr wrap="none" rtlCol="0">
              <a:spAutoFit/>
            </a:bodyPr>
            <a:lstStyle/>
            <a:p>
              <a:r>
                <a:rPr lang="en-US" sz="4000" dirty="0">
                  <a:solidFill>
                    <a:srgbClr val="002060"/>
                  </a:solidFill>
                </a:rPr>
                <a:t>Don’t lie down thinking it will pass</a:t>
              </a:r>
            </a:p>
          </p:txBody>
        </p:sp>
        <p:sp>
          <p:nvSpPr>
            <p:cNvPr id="8" name="TextBox 7">
              <a:extLst>
                <a:ext uri="{FF2B5EF4-FFF2-40B4-BE49-F238E27FC236}">
                  <a16:creationId xmlns:a16="http://schemas.microsoft.com/office/drawing/2014/main" id="{D69539B1-368A-4747-A5AA-A1FD648E91A4}"/>
                </a:ext>
              </a:extLst>
            </p:cNvPr>
            <p:cNvSpPr txBox="1"/>
            <p:nvPr/>
          </p:nvSpPr>
          <p:spPr>
            <a:xfrm>
              <a:off x="2773467" y="3144798"/>
              <a:ext cx="6294544" cy="707886"/>
            </a:xfrm>
            <a:prstGeom prst="rect">
              <a:avLst/>
            </a:prstGeom>
            <a:noFill/>
          </p:spPr>
          <p:txBody>
            <a:bodyPr wrap="none" rtlCol="0">
              <a:spAutoFit/>
            </a:bodyPr>
            <a:lstStyle/>
            <a:p>
              <a:r>
                <a:rPr lang="en-US" sz="4000" dirty="0">
                  <a:solidFill>
                    <a:srgbClr val="002060"/>
                  </a:solidFill>
                </a:rPr>
                <a:t>Don’t drive yourself to the ER</a:t>
              </a:r>
            </a:p>
          </p:txBody>
        </p:sp>
      </p:grpSp>
      <p:pic>
        <p:nvPicPr>
          <p:cNvPr id="8194" name="Picture 2" descr="Ambulance EMS Emergency Warning Lights, Sirens, Equipment">
            <a:extLst>
              <a:ext uri="{FF2B5EF4-FFF2-40B4-BE49-F238E27FC236}">
                <a16:creationId xmlns:a16="http://schemas.microsoft.com/office/drawing/2014/main" id="{3B8A0CB2-0247-4A5B-AD89-D2824DB6FA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455459"/>
            <a:ext cx="6095854" cy="20774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51F25E1-5A59-4F32-9869-390DB9022239}"/>
              </a:ext>
            </a:extLst>
          </p:cNvPr>
          <p:cNvPicPr>
            <a:picLocks noChangeAspect="1"/>
          </p:cNvPicPr>
          <p:nvPr/>
        </p:nvPicPr>
        <p:blipFill>
          <a:blip r:embed="rId5">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30815558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AF9F3864-18AB-441A-8AEF-5B1F0612564B}"/>
              </a:ext>
            </a:extLst>
          </p:cNvPr>
          <p:cNvSpPr txBox="1"/>
          <p:nvPr/>
        </p:nvSpPr>
        <p:spPr>
          <a:xfrm>
            <a:off x="1463040" y="0"/>
            <a:ext cx="8915399" cy="1569660"/>
          </a:xfrm>
          <a:prstGeom prst="rect">
            <a:avLst/>
          </a:prstGeom>
          <a:noFill/>
        </p:spPr>
        <p:txBody>
          <a:bodyPr wrap="square">
            <a:spAutoFit/>
          </a:bodyPr>
          <a:lstStyle/>
          <a:p>
            <a:r>
              <a:rPr lang="en-US" sz="9600" i="1" dirty="0">
                <a:solidFill>
                  <a:srgbClr val="FF0000"/>
                </a:solidFill>
              </a:rPr>
              <a:t>Stop a Stroke</a:t>
            </a:r>
          </a:p>
        </p:txBody>
      </p:sp>
      <p:sp>
        <p:nvSpPr>
          <p:cNvPr id="8" name="TextBox 7">
            <a:extLst>
              <a:ext uri="{FF2B5EF4-FFF2-40B4-BE49-F238E27FC236}">
                <a16:creationId xmlns:a16="http://schemas.microsoft.com/office/drawing/2014/main" id="{6C406405-E086-46F5-B9F7-3D9C4421ED4B}"/>
              </a:ext>
            </a:extLst>
          </p:cNvPr>
          <p:cNvSpPr txBox="1"/>
          <p:nvPr/>
        </p:nvSpPr>
        <p:spPr>
          <a:xfrm>
            <a:off x="133220" y="2157470"/>
            <a:ext cx="7355860" cy="707886"/>
          </a:xfrm>
          <a:prstGeom prst="rect">
            <a:avLst/>
          </a:prstGeom>
          <a:noFill/>
        </p:spPr>
        <p:txBody>
          <a:bodyPr wrap="none" rtlCol="0">
            <a:spAutoFit/>
          </a:bodyPr>
          <a:lstStyle/>
          <a:p>
            <a:r>
              <a:rPr lang="en-US" sz="4000" dirty="0">
                <a:solidFill>
                  <a:srgbClr val="002060"/>
                </a:solidFill>
              </a:rPr>
              <a:t>There is no cost for just calling 911</a:t>
            </a:r>
          </a:p>
        </p:txBody>
      </p:sp>
      <p:sp>
        <p:nvSpPr>
          <p:cNvPr id="9" name="TextBox 8">
            <a:extLst>
              <a:ext uri="{FF2B5EF4-FFF2-40B4-BE49-F238E27FC236}">
                <a16:creationId xmlns:a16="http://schemas.microsoft.com/office/drawing/2014/main" id="{CD0C187F-64DF-4C80-8EC5-F4874A429AAE}"/>
              </a:ext>
            </a:extLst>
          </p:cNvPr>
          <p:cNvSpPr txBox="1"/>
          <p:nvPr/>
        </p:nvSpPr>
        <p:spPr>
          <a:xfrm>
            <a:off x="133220" y="5030506"/>
            <a:ext cx="11580478" cy="707886"/>
          </a:xfrm>
          <a:prstGeom prst="rect">
            <a:avLst/>
          </a:prstGeom>
          <a:noFill/>
        </p:spPr>
        <p:txBody>
          <a:bodyPr wrap="none" rtlCol="0">
            <a:spAutoFit/>
          </a:bodyPr>
          <a:lstStyle/>
          <a:p>
            <a:r>
              <a:rPr lang="en-US" sz="4000" dirty="0">
                <a:solidFill>
                  <a:srgbClr val="002060"/>
                </a:solidFill>
              </a:rPr>
              <a:t>The cost of not calling 911 with a stroke is much higher</a:t>
            </a:r>
          </a:p>
        </p:txBody>
      </p:sp>
      <p:sp>
        <p:nvSpPr>
          <p:cNvPr id="10" name="TextBox 9">
            <a:extLst>
              <a:ext uri="{FF2B5EF4-FFF2-40B4-BE49-F238E27FC236}">
                <a16:creationId xmlns:a16="http://schemas.microsoft.com/office/drawing/2014/main" id="{77220B7D-12FE-4C98-ADAF-73B5819A60F8}"/>
              </a:ext>
            </a:extLst>
          </p:cNvPr>
          <p:cNvSpPr txBox="1"/>
          <p:nvPr/>
        </p:nvSpPr>
        <p:spPr>
          <a:xfrm>
            <a:off x="1832980" y="3593988"/>
            <a:ext cx="9880718" cy="707886"/>
          </a:xfrm>
          <a:prstGeom prst="rect">
            <a:avLst/>
          </a:prstGeom>
          <a:noFill/>
        </p:spPr>
        <p:txBody>
          <a:bodyPr wrap="none" rtlCol="0">
            <a:spAutoFit/>
          </a:bodyPr>
          <a:lstStyle/>
          <a:p>
            <a:r>
              <a:rPr lang="en-US" sz="4000" dirty="0">
                <a:solidFill>
                  <a:srgbClr val="002060"/>
                </a:solidFill>
              </a:rPr>
              <a:t>Many stroke patients can’t call 911 themselves</a:t>
            </a:r>
          </a:p>
        </p:txBody>
      </p:sp>
      <p:pic>
        <p:nvPicPr>
          <p:cNvPr id="7170" name="Picture 2">
            <a:extLst>
              <a:ext uri="{FF2B5EF4-FFF2-40B4-BE49-F238E27FC236}">
                <a16:creationId xmlns:a16="http://schemas.microsoft.com/office/drawing/2014/main" id="{66A4549F-C1CA-415F-9FCD-E420D8059A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0616" y="56025"/>
            <a:ext cx="4025014" cy="26872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9CBD0BE-19F0-4BD4-BD78-AC37F8A34B33}"/>
              </a:ext>
            </a:extLst>
          </p:cNvPr>
          <p:cNvPicPr>
            <a:picLocks noChangeAspect="1"/>
          </p:cNvPicPr>
          <p:nvPr/>
        </p:nvPicPr>
        <p:blipFill>
          <a:blip r:embed="rId5">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38534116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916CBA9-B08D-4D20-85A1-651C68AC4351}"/>
              </a:ext>
            </a:extLst>
          </p:cNvPr>
          <p:cNvSpPr>
            <a:spLocks noGrp="1"/>
          </p:cNvSpPr>
          <p:nvPr>
            <p:ph type="title"/>
          </p:nvPr>
        </p:nvSpPr>
        <p:spPr>
          <a:xfrm>
            <a:off x="838200" y="121422"/>
            <a:ext cx="10515600" cy="1325563"/>
          </a:xfrm>
        </p:spPr>
        <p:txBody>
          <a:bodyPr>
            <a:noAutofit/>
          </a:bodyPr>
          <a:lstStyle/>
          <a:p>
            <a:pPr algn="ctr"/>
            <a:r>
              <a:rPr lang="en-US" sz="14000" b="1" u="sng" dirty="0"/>
              <a:t>The Goal</a:t>
            </a:r>
          </a:p>
        </p:txBody>
      </p:sp>
      <p:sp>
        <p:nvSpPr>
          <p:cNvPr id="7" name="TextBox 6">
            <a:extLst>
              <a:ext uri="{FF2B5EF4-FFF2-40B4-BE49-F238E27FC236}">
                <a16:creationId xmlns:a16="http://schemas.microsoft.com/office/drawing/2014/main" id="{76172011-FE6C-4310-81AE-74EB1CDE5923}"/>
              </a:ext>
            </a:extLst>
          </p:cNvPr>
          <p:cNvSpPr txBox="1"/>
          <p:nvPr/>
        </p:nvSpPr>
        <p:spPr>
          <a:xfrm>
            <a:off x="0" y="1731820"/>
            <a:ext cx="6739409" cy="1323439"/>
          </a:xfrm>
          <a:prstGeom prst="rect">
            <a:avLst/>
          </a:prstGeom>
          <a:noFill/>
        </p:spPr>
        <p:txBody>
          <a:bodyPr wrap="none" rtlCol="0">
            <a:spAutoFit/>
          </a:bodyPr>
          <a:lstStyle/>
          <a:p>
            <a:r>
              <a:rPr lang="en-US" sz="8000" dirty="0"/>
              <a:t>1) Spot a Stroke</a:t>
            </a:r>
          </a:p>
        </p:txBody>
      </p:sp>
      <p:sp>
        <p:nvSpPr>
          <p:cNvPr id="9" name="TextBox 8">
            <a:extLst>
              <a:ext uri="{FF2B5EF4-FFF2-40B4-BE49-F238E27FC236}">
                <a16:creationId xmlns:a16="http://schemas.microsoft.com/office/drawing/2014/main" id="{D03CFFB0-AA3C-42DE-9EE5-AEE7286B62CE}"/>
              </a:ext>
            </a:extLst>
          </p:cNvPr>
          <p:cNvSpPr txBox="1"/>
          <p:nvPr/>
        </p:nvSpPr>
        <p:spPr>
          <a:xfrm>
            <a:off x="3192354" y="3501532"/>
            <a:ext cx="6729406" cy="1323439"/>
          </a:xfrm>
          <a:prstGeom prst="rect">
            <a:avLst/>
          </a:prstGeom>
          <a:noFill/>
        </p:spPr>
        <p:txBody>
          <a:bodyPr wrap="none" rtlCol="0">
            <a:spAutoFit/>
          </a:bodyPr>
          <a:lstStyle/>
          <a:p>
            <a:r>
              <a:rPr lang="en-US" sz="8000" dirty="0"/>
              <a:t>2) Stop a Stroke</a:t>
            </a:r>
          </a:p>
        </p:txBody>
      </p:sp>
      <p:sp>
        <p:nvSpPr>
          <p:cNvPr id="14" name="TextBox 13">
            <a:extLst>
              <a:ext uri="{FF2B5EF4-FFF2-40B4-BE49-F238E27FC236}">
                <a16:creationId xmlns:a16="http://schemas.microsoft.com/office/drawing/2014/main" id="{00E6CB8A-B3E6-4878-887E-3176C7E4DD44}"/>
              </a:ext>
            </a:extLst>
          </p:cNvPr>
          <p:cNvSpPr txBox="1"/>
          <p:nvPr/>
        </p:nvSpPr>
        <p:spPr>
          <a:xfrm>
            <a:off x="6266851" y="5179766"/>
            <a:ext cx="5577489" cy="1323439"/>
          </a:xfrm>
          <a:prstGeom prst="rect">
            <a:avLst/>
          </a:prstGeom>
          <a:noFill/>
        </p:spPr>
        <p:txBody>
          <a:bodyPr wrap="none" rtlCol="0">
            <a:spAutoFit/>
          </a:bodyPr>
          <a:lstStyle/>
          <a:p>
            <a:r>
              <a:rPr lang="en-US" sz="8000" i="1" dirty="0">
                <a:solidFill>
                  <a:srgbClr val="FF0000"/>
                </a:solidFill>
              </a:rPr>
              <a:t>3) Save a Life</a:t>
            </a:r>
          </a:p>
        </p:txBody>
      </p:sp>
      <p:pic>
        <p:nvPicPr>
          <p:cNvPr id="8" name="Picture 7">
            <a:extLst>
              <a:ext uri="{FF2B5EF4-FFF2-40B4-BE49-F238E27FC236}">
                <a16:creationId xmlns:a16="http://schemas.microsoft.com/office/drawing/2014/main" id="{3E84413E-3FBF-48CB-AF66-AE993A536170}"/>
              </a:ext>
            </a:extLst>
          </p:cNvPr>
          <p:cNvPicPr>
            <a:picLocks noChangeAspect="1"/>
          </p:cNvPicPr>
          <p:nvPr/>
        </p:nvPicPr>
        <p:blipFill>
          <a:blip r:embed="rId4">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5777110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12140"/>
            <a:ext cx="12192000" cy="6858000"/>
          </a:xfrm>
          <a:prstGeom prst="rect">
            <a:avLst/>
          </a:prstGeom>
        </p:spPr>
      </p:pic>
      <p:sp>
        <p:nvSpPr>
          <p:cNvPr id="3" name="TextBox 2">
            <a:extLst>
              <a:ext uri="{FF2B5EF4-FFF2-40B4-BE49-F238E27FC236}">
                <a16:creationId xmlns:a16="http://schemas.microsoft.com/office/drawing/2014/main" id="{686E882B-90CC-440C-8C07-9D7FEDEAC6A6}"/>
              </a:ext>
            </a:extLst>
          </p:cNvPr>
          <p:cNvSpPr txBox="1"/>
          <p:nvPr/>
        </p:nvSpPr>
        <p:spPr>
          <a:xfrm>
            <a:off x="1463040" y="-55600"/>
            <a:ext cx="5919568" cy="1569660"/>
          </a:xfrm>
          <a:prstGeom prst="rect">
            <a:avLst/>
          </a:prstGeom>
          <a:noFill/>
        </p:spPr>
        <p:txBody>
          <a:bodyPr wrap="square">
            <a:spAutoFit/>
          </a:bodyPr>
          <a:lstStyle/>
          <a:p>
            <a:r>
              <a:rPr lang="en-US" sz="9600" i="1" dirty="0">
                <a:solidFill>
                  <a:srgbClr val="FF0000"/>
                </a:solidFill>
              </a:rPr>
              <a:t> Save a Life</a:t>
            </a:r>
          </a:p>
        </p:txBody>
      </p:sp>
      <p:sp>
        <p:nvSpPr>
          <p:cNvPr id="5" name="TextBox 4">
            <a:extLst>
              <a:ext uri="{FF2B5EF4-FFF2-40B4-BE49-F238E27FC236}">
                <a16:creationId xmlns:a16="http://schemas.microsoft.com/office/drawing/2014/main" id="{1A0604B0-3914-4E42-A542-CBBFC83C9C5C}"/>
              </a:ext>
            </a:extLst>
          </p:cNvPr>
          <p:cNvSpPr txBox="1"/>
          <p:nvPr/>
        </p:nvSpPr>
        <p:spPr>
          <a:xfrm>
            <a:off x="191603" y="1310241"/>
            <a:ext cx="7605415" cy="707886"/>
          </a:xfrm>
          <a:prstGeom prst="rect">
            <a:avLst/>
          </a:prstGeom>
          <a:noFill/>
        </p:spPr>
        <p:txBody>
          <a:bodyPr wrap="none" rtlCol="0">
            <a:spAutoFit/>
          </a:bodyPr>
          <a:lstStyle/>
          <a:p>
            <a:r>
              <a:rPr lang="en-US" sz="4000" dirty="0">
                <a:solidFill>
                  <a:srgbClr val="002060"/>
                </a:solidFill>
              </a:rPr>
              <a:t>Norway study: 6 years, 613 patients</a:t>
            </a:r>
          </a:p>
        </p:txBody>
      </p:sp>
      <p:sp>
        <p:nvSpPr>
          <p:cNvPr id="6" name="TextBox 5">
            <a:extLst>
              <a:ext uri="{FF2B5EF4-FFF2-40B4-BE49-F238E27FC236}">
                <a16:creationId xmlns:a16="http://schemas.microsoft.com/office/drawing/2014/main" id="{3BAD698E-F8E5-4071-B65A-EF462E4C674C}"/>
              </a:ext>
            </a:extLst>
          </p:cNvPr>
          <p:cNvSpPr txBox="1"/>
          <p:nvPr/>
        </p:nvSpPr>
        <p:spPr>
          <a:xfrm>
            <a:off x="-24137" y="5699939"/>
            <a:ext cx="12240274" cy="707886"/>
          </a:xfrm>
          <a:prstGeom prst="rect">
            <a:avLst/>
          </a:prstGeom>
          <a:noFill/>
        </p:spPr>
        <p:txBody>
          <a:bodyPr wrap="none" rtlCol="0">
            <a:spAutoFit/>
          </a:bodyPr>
          <a:lstStyle/>
          <a:p>
            <a:r>
              <a:rPr lang="en-US" sz="4000" dirty="0">
                <a:solidFill>
                  <a:srgbClr val="002060"/>
                </a:solidFill>
              </a:rPr>
              <a:t>100% had ZERO deficits (no weakness, speech issues, etc.)</a:t>
            </a:r>
          </a:p>
        </p:txBody>
      </p:sp>
      <p:sp>
        <p:nvSpPr>
          <p:cNvPr id="7" name="TextBox 6">
            <a:extLst>
              <a:ext uri="{FF2B5EF4-FFF2-40B4-BE49-F238E27FC236}">
                <a16:creationId xmlns:a16="http://schemas.microsoft.com/office/drawing/2014/main" id="{6FB4E63F-4A62-41B9-ABB6-7642FAEE4960}"/>
              </a:ext>
            </a:extLst>
          </p:cNvPr>
          <p:cNvSpPr txBox="1"/>
          <p:nvPr/>
        </p:nvSpPr>
        <p:spPr>
          <a:xfrm>
            <a:off x="7797018" y="2349306"/>
            <a:ext cx="4043290" cy="2554545"/>
          </a:xfrm>
          <a:prstGeom prst="rect">
            <a:avLst/>
          </a:prstGeom>
          <a:noFill/>
        </p:spPr>
        <p:txBody>
          <a:bodyPr wrap="square" rtlCol="0">
            <a:spAutoFit/>
          </a:bodyPr>
          <a:lstStyle/>
          <a:p>
            <a:r>
              <a:rPr lang="en-US" sz="4000" dirty="0">
                <a:solidFill>
                  <a:srgbClr val="002060"/>
                </a:solidFill>
              </a:rPr>
              <a:t>73 received treatment within 1 hour of symptoms</a:t>
            </a:r>
          </a:p>
        </p:txBody>
      </p:sp>
      <p:pic>
        <p:nvPicPr>
          <p:cNvPr id="13" name="Picture 12">
            <a:extLst>
              <a:ext uri="{FF2B5EF4-FFF2-40B4-BE49-F238E27FC236}">
                <a16:creationId xmlns:a16="http://schemas.microsoft.com/office/drawing/2014/main" id="{A2F23D2A-88CD-4B9C-A92D-55ABC4ADBFFA}"/>
              </a:ext>
            </a:extLst>
          </p:cNvPr>
          <p:cNvPicPr>
            <a:picLocks noChangeAspect="1"/>
          </p:cNvPicPr>
          <p:nvPr/>
        </p:nvPicPr>
        <p:blipFill>
          <a:blip r:embed="rId4"/>
          <a:stretch>
            <a:fillRect/>
          </a:stretch>
        </p:blipFill>
        <p:spPr>
          <a:xfrm>
            <a:off x="7382608" y="238129"/>
            <a:ext cx="4457700" cy="904875"/>
          </a:xfrm>
          <a:prstGeom prst="rect">
            <a:avLst/>
          </a:prstGeom>
        </p:spPr>
      </p:pic>
      <p:pic>
        <p:nvPicPr>
          <p:cNvPr id="12298" name="Picture 10" descr="Services for Seniors | Gateways Community Services">
            <a:extLst>
              <a:ext uri="{FF2B5EF4-FFF2-40B4-BE49-F238E27FC236}">
                <a16:creationId xmlns:a16="http://schemas.microsoft.com/office/drawing/2014/main" id="{80927D3F-8626-49C4-9D3C-EA7CD1A1FC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3551" y="2349306"/>
            <a:ext cx="5489916" cy="301945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2A0362D9-9B1D-4526-9B11-FF1A825E886B}"/>
              </a:ext>
            </a:extLst>
          </p:cNvPr>
          <p:cNvPicPr>
            <a:picLocks noChangeAspect="1"/>
          </p:cNvPicPr>
          <p:nvPr/>
        </p:nvPicPr>
        <p:blipFill>
          <a:blip r:embed="rId6">
            <a:alphaModFix/>
          </a:blip>
          <a:srcRect/>
          <a:stretch>
            <a:fillRect/>
          </a:stretch>
        </p:blipFill>
        <p:spPr>
          <a:xfrm>
            <a:off x="-24137" y="12140"/>
            <a:ext cx="964036" cy="1032387"/>
          </a:xfrm>
          <a:prstGeom prst="rect">
            <a:avLst/>
          </a:prstGeom>
        </p:spPr>
      </p:pic>
    </p:spTree>
    <p:extLst>
      <p:ext uri="{BB962C8B-B14F-4D97-AF65-F5344CB8AC3E}">
        <p14:creationId xmlns:p14="http://schemas.microsoft.com/office/powerpoint/2010/main" val="8072810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916CBA9-B08D-4D20-85A1-651C68AC4351}"/>
              </a:ext>
            </a:extLst>
          </p:cNvPr>
          <p:cNvSpPr>
            <a:spLocks noGrp="1"/>
          </p:cNvSpPr>
          <p:nvPr>
            <p:ph type="title"/>
          </p:nvPr>
        </p:nvSpPr>
        <p:spPr>
          <a:xfrm>
            <a:off x="838200" y="121422"/>
            <a:ext cx="10515600" cy="1325563"/>
          </a:xfrm>
        </p:spPr>
        <p:txBody>
          <a:bodyPr>
            <a:noAutofit/>
          </a:bodyPr>
          <a:lstStyle/>
          <a:p>
            <a:pPr algn="ctr"/>
            <a:r>
              <a:rPr lang="en-US" sz="14000" b="1" u="sng" dirty="0"/>
              <a:t>The Goal</a:t>
            </a:r>
          </a:p>
        </p:txBody>
      </p:sp>
      <p:sp>
        <p:nvSpPr>
          <p:cNvPr id="7" name="TextBox 6">
            <a:extLst>
              <a:ext uri="{FF2B5EF4-FFF2-40B4-BE49-F238E27FC236}">
                <a16:creationId xmlns:a16="http://schemas.microsoft.com/office/drawing/2014/main" id="{76172011-FE6C-4310-81AE-74EB1CDE5923}"/>
              </a:ext>
            </a:extLst>
          </p:cNvPr>
          <p:cNvSpPr txBox="1"/>
          <p:nvPr/>
        </p:nvSpPr>
        <p:spPr>
          <a:xfrm>
            <a:off x="0" y="1731820"/>
            <a:ext cx="6739409" cy="1323439"/>
          </a:xfrm>
          <a:prstGeom prst="rect">
            <a:avLst/>
          </a:prstGeom>
          <a:noFill/>
        </p:spPr>
        <p:txBody>
          <a:bodyPr wrap="none" rtlCol="0">
            <a:spAutoFit/>
          </a:bodyPr>
          <a:lstStyle/>
          <a:p>
            <a:r>
              <a:rPr lang="en-US" sz="8000" dirty="0"/>
              <a:t>1) Spot a Stroke</a:t>
            </a:r>
          </a:p>
        </p:txBody>
      </p:sp>
      <p:sp>
        <p:nvSpPr>
          <p:cNvPr id="9" name="TextBox 8">
            <a:extLst>
              <a:ext uri="{FF2B5EF4-FFF2-40B4-BE49-F238E27FC236}">
                <a16:creationId xmlns:a16="http://schemas.microsoft.com/office/drawing/2014/main" id="{D03CFFB0-AA3C-42DE-9EE5-AEE7286B62CE}"/>
              </a:ext>
            </a:extLst>
          </p:cNvPr>
          <p:cNvSpPr txBox="1"/>
          <p:nvPr/>
        </p:nvSpPr>
        <p:spPr>
          <a:xfrm>
            <a:off x="3192354" y="3501532"/>
            <a:ext cx="6729406" cy="1323439"/>
          </a:xfrm>
          <a:prstGeom prst="rect">
            <a:avLst/>
          </a:prstGeom>
          <a:noFill/>
        </p:spPr>
        <p:txBody>
          <a:bodyPr wrap="none" rtlCol="0">
            <a:spAutoFit/>
          </a:bodyPr>
          <a:lstStyle/>
          <a:p>
            <a:r>
              <a:rPr lang="en-US" sz="8000" dirty="0"/>
              <a:t>2) Stop a Stroke</a:t>
            </a:r>
          </a:p>
        </p:txBody>
      </p:sp>
      <p:sp>
        <p:nvSpPr>
          <p:cNvPr id="14" name="TextBox 13">
            <a:extLst>
              <a:ext uri="{FF2B5EF4-FFF2-40B4-BE49-F238E27FC236}">
                <a16:creationId xmlns:a16="http://schemas.microsoft.com/office/drawing/2014/main" id="{00E6CB8A-B3E6-4878-887E-3176C7E4DD44}"/>
              </a:ext>
            </a:extLst>
          </p:cNvPr>
          <p:cNvSpPr txBox="1"/>
          <p:nvPr/>
        </p:nvSpPr>
        <p:spPr>
          <a:xfrm>
            <a:off x="6266851" y="5179766"/>
            <a:ext cx="5768695" cy="1323439"/>
          </a:xfrm>
          <a:prstGeom prst="rect">
            <a:avLst/>
          </a:prstGeom>
          <a:noFill/>
        </p:spPr>
        <p:txBody>
          <a:bodyPr wrap="none" rtlCol="0">
            <a:spAutoFit/>
          </a:bodyPr>
          <a:lstStyle/>
          <a:p>
            <a:r>
              <a:rPr lang="en-US" sz="8000" dirty="0"/>
              <a:t>3) Save a Life</a:t>
            </a:r>
          </a:p>
        </p:txBody>
      </p:sp>
      <p:pic>
        <p:nvPicPr>
          <p:cNvPr id="8" name="Picture 7">
            <a:extLst>
              <a:ext uri="{FF2B5EF4-FFF2-40B4-BE49-F238E27FC236}">
                <a16:creationId xmlns:a16="http://schemas.microsoft.com/office/drawing/2014/main" id="{B8587102-F0B8-41FE-B4FA-E9BDC7C5EEB2}"/>
              </a:ext>
            </a:extLst>
          </p:cNvPr>
          <p:cNvPicPr>
            <a:picLocks noChangeAspect="1"/>
          </p:cNvPicPr>
          <p:nvPr/>
        </p:nvPicPr>
        <p:blipFill>
          <a:blip r:embed="rId4">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15613765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1D3C4A2C-314F-45B8-8574-B12790C9ADC8}"/>
              </a:ext>
            </a:extLst>
          </p:cNvPr>
          <p:cNvSpPr txBox="1"/>
          <p:nvPr/>
        </p:nvSpPr>
        <p:spPr>
          <a:xfrm>
            <a:off x="1287919" y="4552621"/>
            <a:ext cx="184666" cy="369332"/>
          </a:xfrm>
          <a:prstGeom prst="rect">
            <a:avLst/>
          </a:prstGeom>
          <a:noFill/>
        </p:spPr>
        <p:txBody>
          <a:bodyPr wrap="none" rtlCol="0">
            <a:spAutoFit/>
          </a:bodyPr>
          <a:lstStyle/>
          <a:p>
            <a:endParaRPr lang="en-US" dirty="0"/>
          </a:p>
        </p:txBody>
      </p:sp>
      <p:pic>
        <p:nvPicPr>
          <p:cNvPr id="6" name="Picture 5" descr="Logo, company name&#10;&#10;Description automatically generated">
            <a:extLst>
              <a:ext uri="{FF2B5EF4-FFF2-40B4-BE49-F238E27FC236}">
                <a16:creationId xmlns:a16="http://schemas.microsoft.com/office/drawing/2014/main" id="{4D988EA3-84EF-41B2-B805-5A16D5EACFE1}"/>
              </a:ext>
            </a:extLst>
          </p:cNvPr>
          <p:cNvPicPr>
            <a:picLocks noChangeAspect="1"/>
          </p:cNvPicPr>
          <p:nvPr/>
        </p:nvPicPr>
        <p:blipFill>
          <a:blip r:embed="rId4"/>
          <a:stretch>
            <a:fillRect/>
          </a:stretch>
        </p:blipFill>
        <p:spPr>
          <a:xfrm>
            <a:off x="964036" y="234981"/>
            <a:ext cx="4932370" cy="6302114"/>
          </a:xfrm>
          <a:prstGeom prst="rect">
            <a:avLst/>
          </a:prstGeom>
        </p:spPr>
      </p:pic>
      <p:pic>
        <p:nvPicPr>
          <p:cNvPr id="7" name="Picture 6">
            <a:extLst>
              <a:ext uri="{FF2B5EF4-FFF2-40B4-BE49-F238E27FC236}">
                <a16:creationId xmlns:a16="http://schemas.microsoft.com/office/drawing/2014/main" id="{EC370792-F6A8-40D5-8210-D06863D817E9}"/>
              </a:ext>
            </a:extLst>
          </p:cNvPr>
          <p:cNvPicPr>
            <a:picLocks noChangeAspect="1"/>
          </p:cNvPicPr>
          <p:nvPr/>
        </p:nvPicPr>
        <p:blipFill>
          <a:blip r:embed="rId5"/>
          <a:stretch>
            <a:fillRect/>
          </a:stretch>
        </p:blipFill>
        <p:spPr>
          <a:xfrm>
            <a:off x="6915643" y="234981"/>
            <a:ext cx="4932370" cy="6388035"/>
          </a:xfrm>
          <a:prstGeom prst="rect">
            <a:avLst/>
          </a:prstGeom>
        </p:spPr>
      </p:pic>
      <p:pic>
        <p:nvPicPr>
          <p:cNvPr id="8" name="Picture 7">
            <a:extLst>
              <a:ext uri="{FF2B5EF4-FFF2-40B4-BE49-F238E27FC236}">
                <a16:creationId xmlns:a16="http://schemas.microsoft.com/office/drawing/2014/main" id="{D2F84DA9-A2BF-44CD-BD9A-EAF064AD6ADC}"/>
              </a:ext>
            </a:extLst>
          </p:cNvPr>
          <p:cNvPicPr>
            <a:picLocks noChangeAspect="1"/>
          </p:cNvPicPr>
          <p:nvPr/>
        </p:nvPicPr>
        <p:blipFill>
          <a:blip r:embed="rId6">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31830700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rotWithShape="1">
          <a:blip r:embed="rId3"/>
          <a:srcRect b="43750"/>
          <a:stretch/>
        </p:blipFill>
        <p:spPr>
          <a:xfrm>
            <a:off x="0" y="0"/>
            <a:ext cx="12192000" cy="6858000"/>
          </a:xfrm>
          <a:prstGeom prst="rect">
            <a:avLst/>
          </a:prstGeom>
        </p:spPr>
      </p:pic>
      <p:pic>
        <p:nvPicPr>
          <p:cNvPr id="2050" name="Picture 2" descr="Antiquite De Paris Wall Clock | Wall Clock | Clocks">
            <a:extLst>
              <a:ext uri="{FF2B5EF4-FFF2-40B4-BE49-F238E27FC236}">
                <a16:creationId xmlns:a16="http://schemas.microsoft.com/office/drawing/2014/main" id="{AEBECEE7-4C0B-4D23-A2F8-D74923514C0C}"/>
              </a:ext>
            </a:extLst>
          </p:cNvPr>
          <p:cNvPicPr>
            <a:picLocks noChangeAspect="1" noChangeArrowheads="1"/>
          </p:cNvPicPr>
          <p:nvPr/>
        </p:nvPicPr>
        <p:blipFill>
          <a:blip r:embed="rId4">
            <a:alphaModFix amt="14000"/>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Shape 6">
            <a:extLst>
              <a:ext uri="{FF2B5EF4-FFF2-40B4-BE49-F238E27FC236}">
                <a16:creationId xmlns:a16="http://schemas.microsoft.com/office/drawing/2014/main" id="{569BBA9B-8F4E-4D2B-BEFA-41A475443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1012D1-8033-40B1-9EC0-91390FFC74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80943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D291F021-C45C-4D44-A2B8-A789E386C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3444"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2C3110-8E9A-42CD-AF60-6780D1BB9A60}"/>
              </a:ext>
            </a:extLst>
          </p:cNvPr>
          <p:cNvSpPr txBox="1"/>
          <p:nvPr/>
        </p:nvSpPr>
        <p:spPr>
          <a:xfrm>
            <a:off x="1155485" y="989618"/>
            <a:ext cx="10347833" cy="754053"/>
          </a:xfrm>
          <a:prstGeom prst="rect">
            <a:avLst/>
          </a:prstGeom>
          <a:noFill/>
        </p:spPr>
        <p:txBody>
          <a:bodyPr wrap="none" rtlCol="0">
            <a:spAutoFit/>
          </a:bodyPr>
          <a:lstStyle/>
          <a:p>
            <a:pPr algn="ctr"/>
            <a:r>
              <a:rPr lang="en-US" sz="4300" b="1" dirty="0"/>
              <a:t>1 in 6 of us will suffer a stroke in our lifetime</a:t>
            </a:r>
          </a:p>
        </p:txBody>
      </p:sp>
      <p:sp>
        <p:nvSpPr>
          <p:cNvPr id="4" name="TextBox 3">
            <a:extLst>
              <a:ext uri="{FF2B5EF4-FFF2-40B4-BE49-F238E27FC236}">
                <a16:creationId xmlns:a16="http://schemas.microsoft.com/office/drawing/2014/main" id="{1204A9D7-0700-4AA3-9F1D-64E29146B6F7}"/>
              </a:ext>
            </a:extLst>
          </p:cNvPr>
          <p:cNvSpPr txBox="1"/>
          <p:nvPr/>
        </p:nvSpPr>
        <p:spPr>
          <a:xfrm>
            <a:off x="-105182" y="2497360"/>
            <a:ext cx="12460271" cy="1415772"/>
          </a:xfrm>
          <a:prstGeom prst="rect">
            <a:avLst/>
          </a:prstGeom>
          <a:noFill/>
        </p:spPr>
        <p:txBody>
          <a:bodyPr wrap="none" rtlCol="0">
            <a:spAutoFit/>
          </a:bodyPr>
          <a:lstStyle/>
          <a:p>
            <a:pPr algn="ctr"/>
            <a:r>
              <a:rPr lang="en-US" sz="4300" b="1" dirty="0"/>
              <a:t>Someone in the U.S. suffers a stroke every 40 seconds</a:t>
            </a:r>
          </a:p>
          <a:p>
            <a:pPr algn="ctr"/>
            <a:r>
              <a:rPr lang="en-US" sz="4300" b="1" dirty="0"/>
              <a:t>Someone dies every 4 minute from stroke</a:t>
            </a:r>
          </a:p>
        </p:txBody>
      </p:sp>
      <p:sp>
        <p:nvSpPr>
          <p:cNvPr id="5" name="TextBox 4">
            <a:extLst>
              <a:ext uri="{FF2B5EF4-FFF2-40B4-BE49-F238E27FC236}">
                <a16:creationId xmlns:a16="http://schemas.microsoft.com/office/drawing/2014/main" id="{F3C3F32D-02E0-427E-A25C-D6C5DB6CF41E}"/>
              </a:ext>
            </a:extLst>
          </p:cNvPr>
          <p:cNvSpPr txBox="1"/>
          <p:nvPr/>
        </p:nvSpPr>
        <p:spPr>
          <a:xfrm>
            <a:off x="57909" y="4541564"/>
            <a:ext cx="12134091" cy="754053"/>
          </a:xfrm>
          <a:prstGeom prst="rect">
            <a:avLst/>
          </a:prstGeom>
          <a:noFill/>
        </p:spPr>
        <p:txBody>
          <a:bodyPr wrap="none" rtlCol="0">
            <a:spAutoFit/>
          </a:bodyPr>
          <a:lstStyle/>
          <a:p>
            <a:pPr algn="ctr"/>
            <a:r>
              <a:rPr lang="en-US" sz="4300" b="1" dirty="0"/>
              <a:t>2 million brain cells die every minute during a stroke</a:t>
            </a:r>
          </a:p>
        </p:txBody>
      </p:sp>
      <p:pic>
        <p:nvPicPr>
          <p:cNvPr id="10" name="Picture 9">
            <a:extLst>
              <a:ext uri="{FF2B5EF4-FFF2-40B4-BE49-F238E27FC236}">
                <a16:creationId xmlns:a16="http://schemas.microsoft.com/office/drawing/2014/main" id="{51C404FC-A5CB-471F-9A6A-5B2A438CDFB0}"/>
              </a:ext>
            </a:extLst>
          </p:cNvPr>
          <p:cNvPicPr>
            <a:picLocks noChangeAspect="1"/>
          </p:cNvPicPr>
          <p:nvPr/>
        </p:nvPicPr>
        <p:blipFill>
          <a:blip r:embed="rId5">
            <a:alphaModFix/>
          </a:blip>
          <a:srcRect/>
          <a:stretch>
            <a:fillRect/>
          </a:stretch>
        </p:blipFill>
        <p:spPr>
          <a:xfrm>
            <a:off x="10941388" y="5500468"/>
            <a:ext cx="1250612" cy="133928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rotWithShape="1">
          <a:blip r:embed="rId3"/>
          <a:srcRect b="43750"/>
          <a:stretch/>
        </p:blipFill>
        <p:spPr>
          <a:xfrm>
            <a:off x="0" y="0"/>
            <a:ext cx="12192000" cy="6858000"/>
          </a:xfrm>
          <a:prstGeom prst="rect">
            <a:avLst/>
          </a:prstGeom>
        </p:spPr>
      </p:pic>
      <p:pic>
        <p:nvPicPr>
          <p:cNvPr id="2050" name="Picture 2" descr="Antiquite De Paris Wall Clock | Wall Clock | Clocks">
            <a:extLst>
              <a:ext uri="{FF2B5EF4-FFF2-40B4-BE49-F238E27FC236}">
                <a16:creationId xmlns:a16="http://schemas.microsoft.com/office/drawing/2014/main" id="{AEBECEE7-4C0B-4D23-A2F8-D74923514C0C}"/>
              </a:ext>
            </a:extLst>
          </p:cNvPr>
          <p:cNvPicPr>
            <a:picLocks noChangeAspect="1" noChangeArrowheads="1"/>
          </p:cNvPicPr>
          <p:nvPr/>
        </p:nvPicPr>
        <p:blipFill>
          <a:blip r:embed="rId4">
            <a:alphaModFix amt="14000"/>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Shape 6">
            <a:extLst>
              <a:ext uri="{FF2B5EF4-FFF2-40B4-BE49-F238E27FC236}">
                <a16:creationId xmlns:a16="http://schemas.microsoft.com/office/drawing/2014/main" id="{569BBA9B-8F4E-4D2B-BEFA-41A475443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1012D1-8033-40B1-9EC0-91390FFC74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80943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D291F021-C45C-4D44-A2B8-A789E386C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3444"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2C3110-8E9A-42CD-AF60-6780D1BB9A60}"/>
              </a:ext>
            </a:extLst>
          </p:cNvPr>
          <p:cNvSpPr txBox="1"/>
          <p:nvPr/>
        </p:nvSpPr>
        <p:spPr>
          <a:xfrm>
            <a:off x="550266" y="989618"/>
            <a:ext cx="11558292" cy="754053"/>
          </a:xfrm>
          <a:prstGeom prst="rect">
            <a:avLst/>
          </a:prstGeom>
          <a:noFill/>
        </p:spPr>
        <p:txBody>
          <a:bodyPr wrap="none" rtlCol="0">
            <a:spAutoFit/>
          </a:bodyPr>
          <a:lstStyle/>
          <a:p>
            <a:pPr algn="ctr"/>
            <a:r>
              <a:rPr lang="en-US" sz="4300" b="1" dirty="0"/>
              <a:t>The Good News: Definitive treatment is available!</a:t>
            </a:r>
          </a:p>
        </p:txBody>
      </p:sp>
      <p:sp>
        <p:nvSpPr>
          <p:cNvPr id="4" name="TextBox 3">
            <a:extLst>
              <a:ext uri="{FF2B5EF4-FFF2-40B4-BE49-F238E27FC236}">
                <a16:creationId xmlns:a16="http://schemas.microsoft.com/office/drawing/2014/main" id="{1204A9D7-0700-4AA3-9F1D-64E29146B6F7}"/>
              </a:ext>
            </a:extLst>
          </p:cNvPr>
          <p:cNvSpPr txBox="1"/>
          <p:nvPr/>
        </p:nvSpPr>
        <p:spPr>
          <a:xfrm>
            <a:off x="1003684" y="2794298"/>
            <a:ext cx="10972748" cy="754053"/>
          </a:xfrm>
          <a:prstGeom prst="rect">
            <a:avLst/>
          </a:prstGeom>
          <a:noFill/>
        </p:spPr>
        <p:txBody>
          <a:bodyPr wrap="none" rtlCol="0">
            <a:spAutoFit/>
          </a:bodyPr>
          <a:lstStyle/>
          <a:p>
            <a:pPr algn="ctr"/>
            <a:r>
              <a:rPr lang="en-US" sz="4300" b="1" dirty="0"/>
              <a:t>Getting to the ER within 3 hours can save a life!</a:t>
            </a:r>
          </a:p>
        </p:txBody>
      </p:sp>
      <p:sp>
        <p:nvSpPr>
          <p:cNvPr id="5" name="TextBox 4">
            <a:extLst>
              <a:ext uri="{FF2B5EF4-FFF2-40B4-BE49-F238E27FC236}">
                <a16:creationId xmlns:a16="http://schemas.microsoft.com/office/drawing/2014/main" id="{F3C3F32D-02E0-427E-A25C-D6C5DB6CF41E}"/>
              </a:ext>
            </a:extLst>
          </p:cNvPr>
          <p:cNvSpPr txBox="1"/>
          <p:nvPr/>
        </p:nvSpPr>
        <p:spPr>
          <a:xfrm>
            <a:off x="1098234" y="4541564"/>
            <a:ext cx="10053458" cy="754053"/>
          </a:xfrm>
          <a:prstGeom prst="rect">
            <a:avLst/>
          </a:prstGeom>
          <a:noFill/>
        </p:spPr>
        <p:txBody>
          <a:bodyPr wrap="none" rtlCol="0">
            <a:spAutoFit/>
          </a:bodyPr>
          <a:lstStyle/>
          <a:p>
            <a:pPr algn="ctr"/>
            <a:r>
              <a:rPr lang="en-US" sz="4300" b="1" dirty="0"/>
              <a:t>Most people don’t get to treatment in time</a:t>
            </a:r>
          </a:p>
        </p:txBody>
      </p:sp>
      <p:pic>
        <p:nvPicPr>
          <p:cNvPr id="10" name="Picture 9">
            <a:extLst>
              <a:ext uri="{FF2B5EF4-FFF2-40B4-BE49-F238E27FC236}">
                <a16:creationId xmlns:a16="http://schemas.microsoft.com/office/drawing/2014/main" id="{51C404FC-A5CB-471F-9A6A-5B2A438CDFB0}"/>
              </a:ext>
            </a:extLst>
          </p:cNvPr>
          <p:cNvPicPr>
            <a:picLocks noChangeAspect="1"/>
          </p:cNvPicPr>
          <p:nvPr/>
        </p:nvPicPr>
        <p:blipFill>
          <a:blip r:embed="rId5">
            <a:alphaModFix/>
          </a:blip>
          <a:srcRect/>
          <a:stretch>
            <a:fillRect/>
          </a:stretch>
        </p:blipFill>
        <p:spPr>
          <a:xfrm>
            <a:off x="10941388" y="5500468"/>
            <a:ext cx="1250612" cy="1339281"/>
          </a:xfrm>
          <a:prstGeom prst="rect">
            <a:avLst/>
          </a:prstGeom>
        </p:spPr>
      </p:pic>
    </p:spTree>
    <p:extLst>
      <p:ext uri="{BB962C8B-B14F-4D97-AF65-F5344CB8AC3E}">
        <p14:creationId xmlns:p14="http://schemas.microsoft.com/office/powerpoint/2010/main" val="28972846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pic>
        <p:nvPicPr>
          <p:cNvPr id="3" name="Picture 3"/>
          <p:cNvPicPr>
            <a:picLocks noChangeAspect="1"/>
          </p:cNvPicPr>
          <p:nvPr/>
        </p:nvPicPr>
        <p:blipFill>
          <a:blip r:embed="rId4"/>
          <a:srcRect/>
          <a:stretch>
            <a:fillRect/>
          </a:stretch>
        </p:blipFill>
        <p:spPr>
          <a:xfrm>
            <a:off x="2885653" y="972781"/>
            <a:ext cx="6189784" cy="5199419"/>
          </a:xfrm>
          <a:prstGeom prst="rect">
            <a:avLst/>
          </a:prstGeom>
        </p:spPr>
      </p:pic>
      <p:sp>
        <p:nvSpPr>
          <p:cNvPr id="4" name="TextBox 4"/>
          <p:cNvSpPr txBox="1"/>
          <p:nvPr/>
        </p:nvSpPr>
        <p:spPr>
          <a:xfrm>
            <a:off x="2559730" y="-49569"/>
            <a:ext cx="6841629" cy="982128"/>
          </a:xfrm>
          <a:prstGeom prst="rect">
            <a:avLst/>
          </a:prstGeom>
        </p:spPr>
        <p:txBody>
          <a:bodyPr lIns="0" tIns="0" rIns="0" bIns="0" rtlCol="0" anchor="t">
            <a:spAutoFit/>
          </a:bodyPr>
          <a:lstStyle/>
          <a:p>
            <a:pPr algn="ctr">
              <a:lnSpc>
                <a:spcPts val="8400"/>
              </a:lnSpc>
            </a:pPr>
            <a:r>
              <a:rPr lang="en-US" sz="6000">
                <a:solidFill>
                  <a:srgbClr val="000000"/>
                </a:solidFill>
                <a:latin typeface="Open Sans Extra Bold"/>
              </a:rPr>
              <a:t>What is a Stroke?</a:t>
            </a:r>
          </a:p>
        </p:txBody>
      </p:sp>
      <p:sp>
        <p:nvSpPr>
          <p:cNvPr id="5" name="TextBox 5"/>
          <p:cNvSpPr txBox="1"/>
          <p:nvPr/>
        </p:nvSpPr>
        <p:spPr>
          <a:xfrm>
            <a:off x="2109754" y="6072581"/>
            <a:ext cx="8334673" cy="767069"/>
          </a:xfrm>
          <a:prstGeom prst="rect">
            <a:avLst/>
          </a:prstGeom>
        </p:spPr>
        <p:txBody>
          <a:bodyPr lIns="0" tIns="0" rIns="0" bIns="0" rtlCol="0" anchor="t">
            <a:spAutoFit/>
          </a:bodyPr>
          <a:lstStyle/>
          <a:p>
            <a:pPr>
              <a:lnSpc>
                <a:spcPts val="6409"/>
              </a:lnSpc>
            </a:pPr>
            <a:r>
              <a:rPr lang="en-US" sz="4578">
                <a:solidFill>
                  <a:srgbClr val="000000"/>
                </a:solidFill>
                <a:latin typeface="Open Sans"/>
              </a:rPr>
              <a:t>Blood interruption to the brain</a:t>
            </a:r>
          </a:p>
        </p:txBody>
      </p:sp>
      <p:pic>
        <p:nvPicPr>
          <p:cNvPr id="6" name="Picture 5">
            <a:extLst>
              <a:ext uri="{FF2B5EF4-FFF2-40B4-BE49-F238E27FC236}">
                <a16:creationId xmlns:a16="http://schemas.microsoft.com/office/drawing/2014/main" id="{4C579C45-8CAB-43D0-B300-1984008A5589}"/>
              </a:ext>
            </a:extLst>
          </p:cNvPr>
          <p:cNvPicPr>
            <a:picLocks noChangeAspect="1"/>
          </p:cNvPicPr>
          <p:nvPr/>
        </p:nvPicPr>
        <p:blipFill>
          <a:blip r:embed="rId5">
            <a:alphaModFix/>
          </a:blip>
          <a:srcRect/>
          <a:stretch>
            <a:fillRect/>
          </a:stretch>
        </p:blipFill>
        <p:spPr>
          <a:xfrm>
            <a:off x="0" y="5825613"/>
            <a:ext cx="964036" cy="10323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916CBA9-B08D-4D20-85A1-651C68AC4351}"/>
              </a:ext>
            </a:extLst>
          </p:cNvPr>
          <p:cNvSpPr>
            <a:spLocks noGrp="1"/>
          </p:cNvSpPr>
          <p:nvPr>
            <p:ph type="title"/>
          </p:nvPr>
        </p:nvSpPr>
        <p:spPr>
          <a:xfrm>
            <a:off x="838200" y="121422"/>
            <a:ext cx="10515600" cy="1325563"/>
          </a:xfrm>
        </p:spPr>
        <p:txBody>
          <a:bodyPr>
            <a:noAutofit/>
          </a:bodyPr>
          <a:lstStyle/>
          <a:p>
            <a:pPr algn="ctr"/>
            <a:r>
              <a:rPr lang="en-US" sz="14000" b="1" u="sng" dirty="0"/>
              <a:t>The Goal</a:t>
            </a:r>
          </a:p>
        </p:txBody>
      </p:sp>
      <p:sp>
        <p:nvSpPr>
          <p:cNvPr id="7" name="TextBox 6">
            <a:extLst>
              <a:ext uri="{FF2B5EF4-FFF2-40B4-BE49-F238E27FC236}">
                <a16:creationId xmlns:a16="http://schemas.microsoft.com/office/drawing/2014/main" id="{76172011-FE6C-4310-81AE-74EB1CDE5923}"/>
              </a:ext>
            </a:extLst>
          </p:cNvPr>
          <p:cNvSpPr txBox="1"/>
          <p:nvPr/>
        </p:nvSpPr>
        <p:spPr>
          <a:xfrm>
            <a:off x="0" y="1731820"/>
            <a:ext cx="6739409" cy="1323439"/>
          </a:xfrm>
          <a:prstGeom prst="rect">
            <a:avLst/>
          </a:prstGeom>
          <a:noFill/>
        </p:spPr>
        <p:txBody>
          <a:bodyPr wrap="none" rtlCol="0">
            <a:spAutoFit/>
          </a:bodyPr>
          <a:lstStyle/>
          <a:p>
            <a:r>
              <a:rPr lang="en-US" sz="8000" i="1" dirty="0">
                <a:solidFill>
                  <a:srgbClr val="FF0000"/>
                </a:solidFill>
              </a:rPr>
              <a:t>1) Spot a Stroke</a:t>
            </a:r>
          </a:p>
        </p:txBody>
      </p:sp>
      <p:sp>
        <p:nvSpPr>
          <p:cNvPr id="9" name="TextBox 8">
            <a:extLst>
              <a:ext uri="{FF2B5EF4-FFF2-40B4-BE49-F238E27FC236}">
                <a16:creationId xmlns:a16="http://schemas.microsoft.com/office/drawing/2014/main" id="{D03CFFB0-AA3C-42DE-9EE5-AEE7286B62CE}"/>
              </a:ext>
            </a:extLst>
          </p:cNvPr>
          <p:cNvSpPr txBox="1"/>
          <p:nvPr/>
        </p:nvSpPr>
        <p:spPr>
          <a:xfrm>
            <a:off x="3192354" y="3501532"/>
            <a:ext cx="6729406" cy="1323439"/>
          </a:xfrm>
          <a:prstGeom prst="rect">
            <a:avLst/>
          </a:prstGeom>
          <a:noFill/>
        </p:spPr>
        <p:txBody>
          <a:bodyPr wrap="none" rtlCol="0">
            <a:spAutoFit/>
          </a:bodyPr>
          <a:lstStyle/>
          <a:p>
            <a:r>
              <a:rPr lang="en-US" sz="8000" dirty="0"/>
              <a:t>2) Stop a Stroke</a:t>
            </a:r>
          </a:p>
        </p:txBody>
      </p:sp>
      <p:sp>
        <p:nvSpPr>
          <p:cNvPr id="14" name="TextBox 13">
            <a:extLst>
              <a:ext uri="{FF2B5EF4-FFF2-40B4-BE49-F238E27FC236}">
                <a16:creationId xmlns:a16="http://schemas.microsoft.com/office/drawing/2014/main" id="{00E6CB8A-B3E6-4878-887E-3176C7E4DD44}"/>
              </a:ext>
            </a:extLst>
          </p:cNvPr>
          <p:cNvSpPr txBox="1"/>
          <p:nvPr/>
        </p:nvSpPr>
        <p:spPr>
          <a:xfrm>
            <a:off x="6266851" y="5179766"/>
            <a:ext cx="5577489" cy="1323439"/>
          </a:xfrm>
          <a:prstGeom prst="rect">
            <a:avLst/>
          </a:prstGeom>
          <a:noFill/>
        </p:spPr>
        <p:txBody>
          <a:bodyPr wrap="none" rtlCol="0">
            <a:spAutoFit/>
          </a:bodyPr>
          <a:lstStyle/>
          <a:p>
            <a:r>
              <a:rPr lang="en-US" sz="8000" dirty="0"/>
              <a:t>3) Save a Life</a:t>
            </a:r>
          </a:p>
        </p:txBody>
      </p:sp>
      <p:pic>
        <p:nvPicPr>
          <p:cNvPr id="15" name="Picture 14">
            <a:extLst>
              <a:ext uri="{FF2B5EF4-FFF2-40B4-BE49-F238E27FC236}">
                <a16:creationId xmlns:a16="http://schemas.microsoft.com/office/drawing/2014/main" id="{B976B1CA-09E8-4C25-99C0-538488A75F2F}"/>
              </a:ext>
            </a:extLst>
          </p:cNvPr>
          <p:cNvPicPr>
            <a:picLocks noChangeAspect="1"/>
          </p:cNvPicPr>
          <p:nvPr/>
        </p:nvPicPr>
        <p:blipFill>
          <a:blip r:embed="rId4">
            <a:alphaModFix/>
          </a:blip>
          <a:srcRect/>
          <a:stretch>
            <a:fillRect/>
          </a:stretch>
        </p:blipFill>
        <p:spPr>
          <a:xfrm>
            <a:off x="0" y="5825613"/>
            <a:ext cx="964036" cy="10323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1"/>
            <a:ext cx="12192000" cy="6858000"/>
          </a:xfrm>
          <a:prstGeom prst="rect">
            <a:avLst/>
          </a:prstGeom>
        </p:spPr>
      </p:pic>
      <p:pic>
        <p:nvPicPr>
          <p:cNvPr id="4" name="Picture 3">
            <a:extLst>
              <a:ext uri="{FF2B5EF4-FFF2-40B4-BE49-F238E27FC236}">
                <a16:creationId xmlns:a16="http://schemas.microsoft.com/office/drawing/2014/main" id="{61BF8526-675A-4399-92F0-453FD55AAB11}"/>
              </a:ext>
            </a:extLst>
          </p:cNvPr>
          <p:cNvPicPr>
            <a:picLocks noChangeAspect="1"/>
          </p:cNvPicPr>
          <p:nvPr/>
        </p:nvPicPr>
        <p:blipFill>
          <a:blip r:embed="rId4"/>
          <a:srcRect l="2542" r="2542"/>
          <a:stretch>
            <a:fillRect/>
          </a:stretch>
        </p:blipFill>
        <p:spPr>
          <a:xfrm>
            <a:off x="1233" y="1531368"/>
            <a:ext cx="4198038" cy="3293850"/>
          </a:xfrm>
          <a:prstGeom prst="rect">
            <a:avLst/>
          </a:prstGeom>
        </p:spPr>
      </p:pic>
      <p:sp>
        <p:nvSpPr>
          <p:cNvPr id="6" name="TextBox 5">
            <a:extLst>
              <a:ext uri="{FF2B5EF4-FFF2-40B4-BE49-F238E27FC236}">
                <a16:creationId xmlns:a16="http://schemas.microsoft.com/office/drawing/2014/main" id="{4315EC0A-1DC2-4F00-B620-B16AEAAF72A3}"/>
              </a:ext>
            </a:extLst>
          </p:cNvPr>
          <p:cNvSpPr txBox="1"/>
          <p:nvPr/>
        </p:nvSpPr>
        <p:spPr>
          <a:xfrm>
            <a:off x="1430594" y="0"/>
            <a:ext cx="10761406" cy="1631216"/>
          </a:xfrm>
          <a:prstGeom prst="rect">
            <a:avLst/>
          </a:prstGeom>
          <a:noFill/>
        </p:spPr>
        <p:txBody>
          <a:bodyPr wrap="square">
            <a:spAutoFit/>
          </a:bodyPr>
          <a:lstStyle/>
          <a:p>
            <a:r>
              <a:rPr lang="en-US" sz="10000" i="1" dirty="0">
                <a:solidFill>
                  <a:srgbClr val="FF0000"/>
                </a:solidFill>
              </a:rPr>
              <a:t>Spot a Stroke</a:t>
            </a:r>
          </a:p>
        </p:txBody>
      </p:sp>
      <p:pic>
        <p:nvPicPr>
          <p:cNvPr id="4100" name="Picture 4">
            <a:extLst>
              <a:ext uri="{FF2B5EF4-FFF2-40B4-BE49-F238E27FC236}">
                <a16:creationId xmlns:a16="http://schemas.microsoft.com/office/drawing/2014/main" id="{09D1751C-088E-4D06-9A69-9F86BD9C8F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6841" y="3024602"/>
            <a:ext cx="3833397" cy="383339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C2B37338-22AA-4671-B95B-0BE538F1B6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27808" y="1346318"/>
            <a:ext cx="3462959" cy="47871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A4562127-22F5-4CAB-9EEA-C9AE801C8B91}"/>
              </a:ext>
            </a:extLst>
          </p:cNvPr>
          <p:cNvPicPr>
            <a:picLocks noChangeAspect="1"/>
          </p:cNvPicPr>
          <p:nvPr/>
        </p:nvPicPr>
        <p:blipFill>
          <a:blip r:embed="rId7">
            <a:alphaModFix/>
          </a:blip>
          <a:srcRect/>
          <a:stretch>
            <a:fillRect/>
          </a:stretch>
        </p:blipFill>
        <p:spPr>
          <a:xfrm>
            <a:off x="-1233" y="5861654"/>
            <a:ext cx="930381" cy="9963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pic>
        <p:nvPicPr>
          <p:cNvPr id="5122" name="Picture 2" descr="A New Warning Sign of Stroke">
            <a:extLst>
              <a:ext uri="{FF2B5EF4-FFF2-40B4-BE49-F238E27FC236}">
                <a16:creationId xmlns:a16="http://schemas.microsoft.com/office/drawing/2014/main" id="{4C368252-A312-4F08-BD4A-C6DDC4146D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293" y="2331720"/>
            <a:ext cx="523345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482399DB-1AEB-44C8-A20C-FC3BAEB8A6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9736" y="2023717"/>
            <a:ext cx="4265082" cy="41086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1F8A469-6D59-4860-8C15-4A3CC789ED6F}"/>
              </a:ext>
            </a:extLst>
          </p:cNvPr>
          <p:cNvSpPr txBox="1"/>
          <p:nvPr/>
        </p:nvSpPr>
        <p:spPr>
          <a:xfrm>
            <a:off x="1430594" y="0"/>
            <a:ext cx="10761406" cy="1631216"/>
          </a:xfrm>
          <a:prstGeom prst="rect">
            <a:avLst/>
          </a:prstGeom>
          <a:noFill/>
        </p:spPr>
        <p:txBody>
          <a:bodyPr wrap="square">
            <a:spAutoFit/>
          </a:bodyPr>
          <a:lstStyle/>
          <a:p>
            <a:r>
              <a:rPr lang="en-US" sz="10000" i="1" dirty="0">
                <a:solidFill>
                  <a:srgbClr val="FF0000"/>
                </a:solidFill>
              </a:rPr>
              <a:t>Spot a Stroke</a:t>
            </a:r>
          </a:p>
        </p:txBody>
      </p:sp>
      <p:pic>
        <p:nvPicPr>
          <p:cNvPr id="8" name="Picture 7">
            <a:extLst>
              <a:ext uri="{FF2B5EF4-FFF2-40B4-BE49-F238E27FC236}">
                <a16:creationId xmlns:a16="http://schemas.microsoft.com/office/drawing/2014/main" id="{761B76BF-3C6F-40FA-9AC5-AC3ECE875CD1}"/>
              </a:ext>
            </a:extLst>
          </p:cNvPr>
          <p:cNvPicPr>
            <a:picLocks noChangeAspect="1"/>
          </p:cNvPicPr>
          <p:nvPr/>
        </p:nvPicPr>
        <p:blipFill>
          <a:blip r:embed="rId6">
            <a:alphaModFix/>
          </a:blip>
          <a:srcRect/>
          <a:stretch>
            <a:fillRect/>
          </a:stretch>
        </p:blipFill>
        <p:spPr>
          <a:xfrm>
            <a:off x="0" y="5825613"/>
            <a:ext cx="964036" cy="10323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088933D5-D67A-4B9A-96D5-2B4C7855A422}"/>
              </a:ext>
            </a:extLst>
          </p:cNvPr>
          <p:cNvSpPr txBox="1"/>
          <p:nvPr/>
        </p:nvSpPr>
        <p:spPr>
          <a:xfrm>
            <a:off x="1463040" y="0"/>
            <a:ext cx="8915399" cy="1569660"/>
          </a:xfrm>
          <a:prstGeom prst="rect">
            <a:avLst/>
          </a:prstGeom>
          <a:noFill/>
        </p:spPr>
        <p:txBody>
          <a:bodyPr wrap="square">
            <a:spAutoFit/>
          </a:bodyPr>
          <a:lstStyle/>
          <a:p>
            <a:r>
              <a:rPr lang="en-US" sz="9600" i="1" dirty="0">
                <a:solidFill>
                  <a:srgbClr val="FF0000"/>
                </a:solidFill>
              </a:rPr>
              <a:t>Spot a Stroke</a:t>
            </a:r>
          </a:p>
        </p:txBody>
      </p:sp>
      <p:pic>
        <p:nvPicPr>
          <p:cNvPr id="6146" name="Picture 2">
            <a:extLst>
              <a:ext uri="{FF2B5EF4-FFF2-40B4-BE49-F238E27FC236}">
                <a16:creationId xmlns:a16="http://schemas.microsoft.com/office/drawing/2014/main" id="{9B6676DD-FCA8-44F2-9587-0415F00031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3644" y="1811047"/>
            <a:ext cx="8414189" cy="48055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19DABE9-081E-4DB7-982E-D95CC10CE7A5}"/>
              </a:ext>
            </a:extLst>
          </p:cNvPr>
          <p:cNvPicPr>
            <a:picLocks noChangeAspect="1"/>
          </p:cNvPicPr>
          <p:nvPr/>
        </p:nvPicPr>
        <p:blipFill>
          <a:blip r:embed="rId5">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1270021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1875" b="21875"/>
          <a:stretch>
            <a:fillRect/>
          </a:stretch>
        </p:blipFill>
        <p:spPr>
          <a:xfrm>
            <a:off x="0" y="0"/>
            <a:ext cx="12192000" cy="6858000"/>
          </a:xfrm>
          <a:prstGeom prst="rect">
            <a:avLst/>
          </a:prstGeom>
        </p:spPr>
      </p:pic>
      <p:pic>
        <p:nvPicPr>
          <p:cNvPr id="3" name="Picture 4" descr="What is pronator drift? - Health and USMLE Answers">
            <a:extLst>
              <a:ext uri="{FF2B5EF4-FFF2-40B4-BE49-F238E27FC236}">
                <a16:creationId xmlns:a16="http://schemas.microsoft.com/office/drawing/2014/main" id="{958CA8AB-3B23-4985-A1AC-E11903DE4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036" y="1569660"/>
            <a:ext cx="10982178" cy="44700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E547B32-4210-491A-A3E0-875AF211AE76}"/>
              </a:ext>
            </a:extLst>
          </p:cNvPr>
          <p:cNvSpPr txBox="1"/>
          <p:nvPr/>
        </p:nvSpPr>
        <p:spPr>
          <a:xfrm>
            <a:off x="1463040" y="0"/>
            <a:ext cx="8915399" cy="1569660"/>
          </a:xfrm>
          <a:prstGeom prst="rect">
            <a:avLst/>
          </a:prstGeom>
          <a:noFill/>
        </p:spPr>
        <p:txBody>
          <a:bodyPr wrap="square">
            <a:spAutoFit/>
          </a:bodyPr>
          <a:lstStyle/>
          <a:p>
            <a:r>
              <a:rPr lang="en-US" sz="9600" i="1" dirty="0">
                <a:solidFill>
                  <a:srgbClr val="FF0000"/>
                </a:solidFill>
              </a:rPr>
              <a:t>Spot a Stroke</a:t>
            </a:r>
          </a:p>
        </p:txBody>
      </p:sp>
      <p:pic>
        <p:nvPicPr>
          <p:cNvPr id="5" name="Picture 4">
            <a:extLst>
              <a:ext uri="{FF2B5EF4-FFF2-40B4-BE49-F238E27FC236}">
                <a16:creationId xmlns:a16="http://schemas.microsoft.com/office/drawing/2014/main" id="{B64A700D-9894-4AB2-BA9C-89DAB2D30EA2}"/>
              </a:ext>
            </a:extLst>
          </p:cNvPr>
          <p:cNvPicPr>
            <a:picLocks noChangeAspect="1"/>
          </p:cNvPicPr>
          <p:nvPr/>
        </p:nvPicPr>
        <p:blipFill>
          <a:blip r:embed="rId5">
            <a:alphaModFix/>
          </a:blip>
          <a:srcRect/>
          <a:stretch>
            <a:fillRect/>
          </a:stretch>
        </p:blipFill>
        <p:spPr>
          <a:xfrm>
            <a:off x="0" y="5825613"/>
            <a:ext cx="964036" cy="1032387"/>
          </a:xfrm>
          <a:prstGeom prst="rect">
            <a:avLst/>
          </a:prstGeom>
        </p:spPr>
      </p:pic>
    </p:spTree>
    <p:extLst>
      <p:ext uri="{BB962C8B-B14F-4D97-AF65-F5344CB8AC3E}">
        <p14:creationId xmlns:p14="http://schemas.microsoft.com/office/powerpoint/2010/main" val="36480934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DA8D72E775D4A4BB73106BA129DE88C" ma:contentTypeVersion="7" ma:contentTypeDescription="Create a new document." ma:contentTypeScope="" ma:versionID="458faa2bf062c79e760ac10470da3a14">
  <xsd:schema xmlns:xsd="http://www.w3.org/2001/XMLSchema" xmlns:xs="http://www.w3.org/2001/XMLSchema" xmlns:p="http://schemas.microsoft.com/office/2006/metadata/properties" xmlns:ns3="8cbdad99-b825-4931-91af-0f67da9d88d6" targetNamespace="http://schemas.microsoft.com/office/2006/metadata/properties" ma:root="true" ma:fieldsID="99ee2b348fe4d240e3b49c21968257d1" ns3:_="">
    <xsd:import namespace="8cbdad99-b825-4931-91af-0f67da9d88d6"/>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bdad99-b825-4931-91af-0f67da9d88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AF3522-B3D7-4A98-B62E-1EE7804C9E6C}">
  <ds:schemaRefs>
    <ds:schemaRef ds:uri="http://schemas.microsoft.com/sharepoint/v3/contenttype/forms"/>
  </ds:schemaRefs>
</ds:datastoreItem>
</file>

<file path=customXml/itemProps2.xml><?xml version="1.0" encoding="utf-8"?>
<ds:datastoreItem xmlns:ds="http://schemas.openxmlformats.org/officeDocument/2006/customXml" ds:itemID="{87C40A50-D7DE-4C20-A2EA-4B10167EE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bdad99-b825-4931-91af-0f67da9d88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6EA4AC1-14B6-41D8-A07B-2D6C41C9B5D8}">
  <ds:schemaRefs>
    <ds:schemaRef ds:uri="http://purl.org/dc/terms/"/>
    <ds:schemaRef ds:uri="http://schemas.microsoft.com/office/2006/documentManagement/types"/>
    <ds:schemaRef ds:uri="8cbdad99-b825-4931-91af-0f67da9d88d6"/>
    <ds:schemaRef ds:uri="http://purl.org/dc/dcmitype/"/>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795</TotalTime>
  <Words>798</Words>
  <Application>Microsoft Office PowerPoint</Application>
  <PresentationFormat>Widescreen</PresentationFormat>
  <Paragraphs>106</Paragraphs>
  <Slides>18</Slides>
  <Notes>18</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Open Sans</vt:lpstr>
      <vt:lpstr>Open Sans Extra Bold</vt:lpstr>
      <vt:lpstr>Office Theme</vt:lpstr>
      <vt:lpstr>PowerPoint Presentation</vt:lpstr>
      <vt:lpstr>PowerPoint Presentation</vt:lpstr>
      <vt:lpstr>PowerPoint Presentation</vt:lpstr>
      <vt:lpstr>PowerPoint Presentation</vt:lpstr>
      <vt:lpstr>The Goal</vt:lpstr>
      <vt:lpstr>PowerPoint Presentation</vt:lpstr>
      <vt:lpstr>PowerPoint Presentation</vt:lpstr>
      <vt:lpstr>PowerPoint Presentation</vt:lpstr>
      <vt:lpstr>PowerPoint Presentation</vt:lpstr>
      <vt:lpstr>Video Goes Here</vt:lpstr>
      <vt:lpstr>PowerPoint Presentation</vt:lpstr>
      <vt:lpstr>The Goal</vt:lpstr>
      <vt:lpstr>PowerPoint Presentation</vt:lpstr>
      <vt:lpstr>PowerPoint Presentation</vt:lpstr>
      <vt:lpstr>The Goal</vt:lpstr>
      <vt:lpstr>PowerPoint Presentation</vt:lpstr>
      <vt:lpstr>The Goal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Probst</dc:creator>
  <cp:lastModifiedBy>Margaret Probst</cp:lastModifiedBy>
  <cp:revision>14</cp:revision>
  <dcterms:created xsi:type="dcterms:W3CDTF">2022-01-17T17:34:56Z</dcterms:created>
  <dcterms:modified xsi:type="dcterms:W3CDTF">2022-03-29T23:34:05Z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0x010100ADA8D72E775D4A4BB73106BA129DE88C</vt:lpwstr>
  </property>
</Properties>
</file>